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7"/>
  </p:notesMasterIdLst>
  <p:handoutMasterIdLst>
    <p:handoutMasterId r:id="rId8"/>
  </p:handoutMasterIdLst>
  <p:sldIdLst>
    <p:sldId id="256" r:id="rId6"/>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8" d="100"/>
          <a:sy n="58" d="100"/>
        </p:scale>
        <p:origin x="504" y="96"/>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4697685-5AD6-49CB-8668-C5EF54D03B4D}" type="datetimeFigureOut">
              <a:rPr lang="en-US" smtClean="0"/>
              <a:t>10/25/2016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FFDD40-799E-4496-A3D2-9F05C0702DD6}" type="slidenum">
              <a:rPr lang="en-US" smtClean="0"/>
              <a:t>‹#›</a:t>
            </a:fld>
            <a:endParaRPr lang="en-US"/>
          </a:p>
        </p:txBody>
      </p:sp>
    </p:spTree>
    <p:extLst>
      <p:ext uri="{BB962C8B-B14F-4D97-AF65-F5344CB8AC3E}">
        <p14:creationId xmlns:p14="http://schemas.microsoft.com/office/powerpoint/2010/main" val="362596726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73580-11D2-482D-A7A3-8C48B86F636E}" type="datetimeFigureOut">
              <a:rPr lang="en-US" smtClean="0"/>
              <a:t>10/25/2016</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13B353-5010-4281-AB12-00E23A8C76F8}" type="slidenum">
              <a:rPr lang="en-US" smtClean="0"/>
              <a:t>‹#›</a:t>
            </a:fld>
            <a:endParaRPr lang="en-US"/>
          </a:p>
        </p:txBody>
      </p:sp>
    </p:spTree>
    <p:extLst>
      <p:ext uri="{BB962C8B-B14F-4D97-AF65-F5344CB8AC3E}">
        <p14:creationId xmlns:p14="http://schemas.microsoft.com/office/powerpoint/2010/main" val="317684518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0D90F0-6406-0A48-8162-DC6FB192E032}"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3147420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0D90F0-6406-0A48-8162-DC6FB192E032}"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708902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0D90F0-6406-0A48-8162-DC6FB192E032}"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1356561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613" y="3124200"/>
            <a:ext cx="6607175" cy="21558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225" y="5699125"/>
            <a:ext cx="5441950" cy="25717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2BA9FE-1D30-2C42-A811-0AB99B38C56B}"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11213529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2BA9FE-1D30-2C42-A811-0AB99B38C56B}"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639211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4363" y="6462713"/>
            <a:ext cx="6605587" cy="19986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4363" y="4262438"/>
            <a:ext cx="6605587" cy="22002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2BA9FE-1D30-2C42-A811-0AB99B38C56B}"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918631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2346325"/>
            <a:ext cx="3421062" cy="663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346325"/>
            <a:ext cx="3421063" cy="663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2BA9FE-1D30-2C42-A811-0AB99B38C56B}" type="datetimeFigureOut">
              <a:rPr lang="en-US" smtClean="0"/>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3535251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938" y="2251075"/>
            <a:ext cx="3433762" cy="9382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938" y="3189288"/>
            <a:ext cx="3433762" cy="57959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113" y="2251075"/>
            <a:ext cx="3435350" cy="9382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113" y="3189288"/>
            <a:ext cx="3435350" cy="57959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2BA9FE-1D30-2C42-A811-0AB99B38C56B}" type="datetimeFigureOut">
              <a:rPr lang="en-US" smtClean="0"/>
              <a:t>10/25/2016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2876328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2BA9FE-1D30-2C42-A811-0AB99B38C56B}" type="datetimeFigureOut">
              <a:rPr lang="en-US" smtClean="0"/>
              <a:t>10/25/2016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3931777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2BA9FE-1D30-2C42-A811-0AB99B38C56B}" type="datetimeFigureOut">
              <a:rPr lang="en-US" smtClean="0"/>
              <a:t>10/25/2016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327274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938" y="400050"/>
            <a:ext cx="2557462" cy="17049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475" y="400050"/>
            <a:ext cx="4344988" cy="85852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938" y="2105025"/>
            <a:ext cx="2557462" cy="6880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BA9FE-1D30-2C42-A811-0AB99B38C56B}" type="datetimeFigureOut">
              <a:rPr lang="en-US" smtClean="0"/>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4160558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0D90F0-6406-0A48-8162-DC6FB192E032}"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13484101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4000" y="7040563"/>
            <a:ext cx="4662488" cy="831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4000" y="898525"/>
            <a:ext cx="4662488" cy="60356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4000" y="7872413"/>
            <a:ext cx="4662488" cy="1179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2BA9FE-1D30-2C42-A811-0AB99B38C56B}" type="datetimeFigureOut">
              <a:rPr lang="en-US" smtClean="0"/>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17302975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2BA9FE-1D30-2C42-A811-0AB99B38C56B}"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1585535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5625" y="403225"/>
            <a:ext cx="1747838" cy="8582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8" y="403225"/>
            <a:ext cx="5094287" cy="8582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2BA9FE-1D30-2C42-A811-0AB99B38C56B}"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9C27E-7C9C-A146-90B6-0D933A2C7E3D}" type="slidenum">
              <a:rPr lang="en-US" smtClean="0"/>
              <a:t>‹#›</a:t>
            </a:fld>
            <a:endParaRPr lang="en-US"/>
          </a:p>
        </p:txBody>
      </p:sp>
    </p:spTree>
    <p:extLst>
      <p:ext uri="{BB962C8B-B14F-4D97-AF65-F5344CB8AC3E}">
        <p14:creationId xmlns:p14="http://schemas.microsoft.com/office/powerpoint/2010/main" val="1113010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0D90F0-6406-0A48-8162-DC6FB192E032}" type="datetimeFigureOut">
              <a:rPr lang="en-US" smtClean="0"/>
              <a:t>10/25/2016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1484709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0D90F0-6406-0A48-8162-DC6FB192E032}" type="datetimeFigureOut">
              <a:rPr lang="en-US" smtClean="0"/>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116427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0D90F0-6406-0A48-8162-DC6FB192E032}" type="datetimeFigureOut">
              <a:rPr lang="en-US" smtClean="0"/>
              <a:t>10/25/2016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2419918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0D90F0-6406-0A48-8162-DC6FB192E032}" type="datetimeFigureOut">
              <a:rPr lang="en-US" smtClean="0"/>
              <a:t>10/25/2016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3847199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D90F0-6406-0A48-8162-DC6FB192E032}" type="datetimeFigureOut">
              <a:rPr lang="en-US" smtClean="0"/>
              <a:t>10/25/2016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1199988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D90F0-6406-0A48-8162-DC6FB192E032}" type="datetimeFigureOut">
              <a:rPr lang="en-US" smtClean="0"/>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2380029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D90F0-6406-0A48-8162-DC6FB192E032}" type="datetimeFigureOut">
              <a:rPr lang="en-US" smtClean="0"/>
              <a:t>10/25/2016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9FF8A5-29EC-2D49-BE65-321D3B43E4AA}" type="slidenum">
              <a:rPr lang="en-US" smtClean="0"/>
              <a:t>‹#›</a:t>
            </a:fld>
            <a:endParaRPr lang="en-US"/>
          </a:p>
        </p:txBody>
      </p:sp>
    </p:spTree>
    <p:extLst>
      <p:ext uri="{BB962C8B-B14F-4D97-AF65-F5344CB8AC3E}">
        <p14:creationId xmlns:p14="http://schemas.microsoft.com/office/powerpoint/2010/main" val="1932984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793835" y="9730601"/>
            <a:ext cx="184730" cy="276999"/>
          </a:xfrm>
          <a:prstGeom prst="rect">
            <a:avLst/>
          </a:prstGeom>
        </p:spPr>
        <p:txBody>
          <a:bodyPr vert="horz" wrap="none" lIns="91440" tIns="45720" rIns="91440" bIns="45720" rtlCol="0" anchor="b" anchorCtr="1">
            <a:spAutoFit/>
          </a:bodyPr>
          <a:lstStyle>
            <a:lvl1pPr algn="ctr">
              <a:defRPr sz="1200">
                <a:solidFill>
                  <a:schemeClr val="tx1">
                    <a:tint val="75000"/>
                  </a:schemeClr>
                </a:solidFill>
              </a:defRPr>
            </a:lvl1pPr>
          </a:lstStyle>
          <a:p>
            <a:endParaRPr lang="en-US"/>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760D90F0-6406-0A48-8162-DC6FB192E032}" type="datetimeFigureOut">
              <a:rPr lang="en-US" smtClean="0"/>
              <a:t>10/25/2016</a:t>
            </a:fld>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0C9FF8A5-29EC-2D49-BE65-321D3B43E4AA}" type="slidenum">
              <a:rPr lang="en-US" smtClean="0"/>
              <a:t>‹#›</a:t>
            </a:fld>
            <a:endParaRPr lang="en-US"/>
          </a:p>
        </p:txBody>
      </p:sp>
      <p:pic>
        <p:nvPicPr>
          <p:cNvPr id="7" name="Picture 6" descr="104971_UTA_Flyer_3_RF_Engineering.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7772400" cy="10058400"/>
          </a:xfrm>
          <a:prstGeom prst="rect">
            <a:avLst/>
          </a:prstGeom>
        </p:spPr>
      </p:pic>
    </p:spTree>
    <p:extLst>
      <p:ext uri="{BB962C8B-B14F-4D97-AF65-F5344CB8AC3E}">
        <p14:creationId xmlns:p14="http://schemas.microsoft.com/office/powerpoint/2010/main" val="2839185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938" y="403225"/>
            <a:ext cx="6994525"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938" y="2346325"/>
            <a:ext cx="6994525" cy="66389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938" y="9323388"/>
            <a:ext cx="1812925" cy="534987"/>
          </a:xfrm>
          <a:prstGeom prst="rect">
            <a:avLst/>
          </a:prstGeom>
        </p:spPr>
        <p:txBody>
          <a:bodyPr vert="horz" lIns="91440" tIns="45720" rIns="91440" bIns="45720" rtlCol="0" anchor="ctr"/>
          <a:lstStyle>
            <a:lvl1pPr algn="l">
              <a:defRPr sz="1200">
                <a:solidFill>
                  <a:schemeClr val="tx1">
                    <a:tint val="75000"/>
                  </a:schemeClr>
                </a:solidFill>
              </a:defRPr>
            </a:lvl1pPr>
          </a:lstStyle>
          <a:p>
            <a:fld id="{D02BA9FE-1D30-2C42-A811-0AB99B38C56B}" type="datetimeFigureOut">
              <a:rPr lang="en-US" smtClean="0"/>
              <a:t>10/25/2016</a:t>
            </a:fld>
            <a:endParaRPr lang="en-US"/>
          </a:p>
        </p:txBody>
      </p:sp>
      <p:sp>
        <p:nvSpPr>
          <p:cNvPr id="5" name="Footer Placeholder 4"/>
          <p:cNvSpPr>
            <a:spLocks noGrp="1"/>
          </p:cNvSpPr>
          <p:nvPr>
            <p:ph type="ftr" sz="quarter" idx="3"/>
          </p:nvPr>
        </p:nvSpPr>
        <p:spPr>
          <a:xfrm>
            <a:off x="2655888" y="9323388"/>
            <a:ext cx="2460625" cy="5349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538" y="9323388"/>
            <a:ext cx="1812925" cy="534987"/>
          </a:xfrm>
          <a:prstGeom prst="rect">
            <a:avLst/>
          </a:prstGeom>
        </p:spPr>
        <p:txBody>
          <a:bodyPr vert="horz" lIns="91440" tIns="45720" rIns="91440" bIns="45720" rtlCol="0" anchor="ctr"/>
          <a:lstStyle>
            <a:lvl1pPr algn="r">
              <a:defRPr sz="1200">
                <a:solidFill>
                  <a:schemeClr val="tx1">
                    <a:tint val="75000"/>
                  </a:schemeClr>
                </a:solidFill>
              </a:defRPr>
            </a:lvl1pPr>
          </a:lstStyle>
          <a:p>
            <a:fld id="{9FF9C27E-7C9C-A146-90B6-0D933A2C7E3D}" type="slidenum">
              <a:rPr lang="en-US" smtClean="0"/>
              <a:t>‹#›</a:t>
            </a:fld>
            <a:endParaRPr lang="en-US"/>
          </a:p>
        </p:txBody>
      </p:sp>
    </p:spTree>
    <p:extLst>
      <p:ext uri="{BB962C8B-B14F-4D97-AF65-F5344CB8AC3E}">
        <p14:creationId xmlns:p14="http://schemas.microsoft.com/office/powerpoint/2010/main" val="3875254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idx="4294967295"/>
          </p:nvPr>
        </p:nvSpPr>
        <p:spPr>
          <a:xfrm>
            <a:off x="446477" y="5509879"/>
            <a:ext cx="4028204" cy="1081339"/>
          </a:xfrm>
          <a:prstGeom prst="rect">
            <a:avLst/>
          </a:prstGeom>
        </p:spPr>
        <p:txBody>
          <a:bodyPr wrap="square" lIns="0" tIns="0" rIns="0" bIns="0" anchor="t" anchorCtr="0">
            <a:noAutofit/>
          </a:bodyPr>
          <a:lstStyle/>
          <a:p>
            <a:pPr algn="l">
              <a:lnSpc>
                <a:spcPct val="110000"/>
              </a:lnSpc>
            </a:pPr>
            <a:r>
              <a:rPr lang="en-US" sz="1100" dirty="0" smtClean="0">
                <a:solidFill>
                  <a:schemeClr val="bg1"/>
                </a:solidFill>
                <a:latin typeface="Arial"/>
                <a:cs typeface="Arial"/>
              </a:rPr>
              <a:t>If you’re interested in tackling the challenges facing our communities, our country and the world, chances are that Lockheed Martin is working on them. We are looking for college students and graduates ready to start their careers in a meaningful way in the areas of:</a:t>
            </a:r>
            <a:endParaRPr lang="en-US" sz="1100" dirty="0">
              <a:solidFill>
                <a:schemeClr val="bg1"/>
              </a:solidFill>
              <a:latin typeface="Arial"/>
              <a:cs typeface="Arial"/>
            </a:endParaRPr>
          </a:p>
        </p:txBody>
      </p:sp>
      <p:sp>
        <p:nvSpPr>
          <p:cNvPr id="7" name="TextBox 6"/>
          <p:cNvSpPr txBox="1"/>
          <p:nvPr/>
        </p:nvSpPr>
        <p:spPr>
          <a:xfrm>
            <a:off x="446477" y="7711901"/>
            <a:ext cx="4377772" cy="369332"/>
          </a:xfrm>
          <a:prstGeom prst="rect">
            <a:avLst/>
          </a:prstGeom>
          <a:noFill/>
        </p:spPr>
        <p:txBody>
          <a:bodyPr wrap="square" lIns="0" tIns="0" rIns="0" bIns="0" rtlCol="0">
            <a:spAutoFit/>
          </a:bodyPr>
          <a:lstStyle/>
          <a:p>
            <a:r>
              <a:rPr lang="en-US" sz="1200" dirty="0" smtClean="0">
                <a:solidFill>
                  <a:schemeClr val="bg1"/>
                </a:solidFill>
                <a:latin typeface="Arial"/>
                <a:cs typeface="Arial"/>
              </a:rPr>
              <a:t>Voted #6 Top Ideal Employer – Engineering </a:t>
            </a:r>
          </a:p>
          <a:p>
            <a:r>
              <a:rPr lang="en-US" sz="1200" i="1" dirty="0" smtClean="0">
                <a:solidFill>
                  <a:schemeClr val="bg1"/>
                </a:solidFill>
                <a:latin typeface="Arial"/>
                <a:cs typeface="Arial"/>
              </a:rPr>
              <a:t>—</a:t>
            </a:r>
            <a:r>
              <a:rPr lang="en-US" sz="1200" i="1" dirty="0">
                <a:solidFill>
                  <a:schemeClr val="bg1"/>
                </a:solidFill>
                <a:latin typeface="Arial"/>
                <a:cs typeface="Arial"/>
              </a:rPr>
              <a:t> </a:t>
            </a:r>
            <a:r>
              <a:rPr lang="en-US" sz="1200" i="1" dirty="0" err="1" smtClean="0">
                <a:solidFill>
                  <a:schemeClr val="bg1"/>
                </a:solidFill>
                <a:latin typeface="Arial"/>
                <a:cs typeface="Arial"/>
              </a:rPr>
              <a:t>Universum</a:t>
            </a:r>
            <a:r>
              <a:rPr lang="en-US" sz="1200" i="1" dirty="0" smtClean="0">
                <a:solidFill>
                  <a:schemeClr val="bg1"/>
                </a:solidFill>
                <a:latin typeface="Arial"/>
                <a:cs typeface="Arial"/>
              </a:rPr>
              <a:t> Undergraduate Survey, 2016</a:t>
            </a:r>
          </a:p>
        </p:txBody>
      </p:sp>
      <p:sp>
        <p:nvSpPr>
          <p:cNvPr id="12" name="TextBox 11"/>
          <p:cNvSpPr txBox="1"/>
          <p:nvPr/>
        </p:nvSpPr>
        <p:spPr>
          <a:xfrm>
            <a:off x="377561" y="4259063"/>
            <a:ext cx="6878884" cy="1277273"/>
          </a:xfrm>
          <a:prstGeom prst="rect">
            <a:avLst/>
          </a:prstGeom>
          <a:noFill/>
        </p:spPr>
        <p:txBody>
          <a:bodyPr wrap="square" rtlCol="0" anchor="t">
            <a:spAutoFit/>
          </a:bodyPr>
          <a:lstStyle/>
          <a:p>
            <a:r>
              <a:rPr lang="en-US" sz="3200" cap="all" dirty="0" smtClean="0">
                <a:solidFill>
                  <a:schemeClr val="bg1"/>
                </a:solidFill>
                <a:latin typeface="Agency FB" panose="020B0503020202020204" pitchFamily="34" charset="0"/>
                <a:cs typeface="Arial"/>
              </a:rPr>
              <a:t>YOU ARE MEANT</a:t>
            </a:r>
          </a:p>
          <a:p>
            <a:pPr>
              <a:lnSpc>
                <a:spcPct val="90000"/>
              </a:lnSpc>
            </a:pPr>
            <a:r>
              <a:rPr lang="en-US" sz="5000" cap="all" dirty="0" smtClean="0">
                <a:solidFill>
                  <a:schemeClr val="bg1"/>
                </a:solidFill>
                <a:latin typeface="Agency FB" panose="020B0503020202020204" pitchFamily="34" charset="0"/>
                <a:cs typeface="Arial"/>
              </a:rPr>
              <a:t>To discover new innovations</a:t>
            </a:r>
            <a:endParaRPr lang="en-US" sz="5000" cap="all" dirty="0">
              <a:solidFill>
                <a:schemeClr val="bg1"/>
              </a:solidFill>
              <a:latin typeface="Agency FB" panose="020B0503020202020204" pitchFamily="34" charset="0"/>
              <a:cs typeface="Arial"/>
            </a:endParaRPr>
          </a:p>
        </p:txBody>
      </p:sp>
      <p:sp>
        <p:nvSpPr>
          <p:cNvPr id="13" name="TextBox 12"/>
          <p:cNvSpPr txBox="1"/>
          <p:nvPr/>
        </p:nvSpPr>
        <p:spPr>
          <a:xfrm>
            <a:off x="4705350" y="5840160"/>
            <a:ext cx="2599852" cy="2390398"/>
          </a:xfrm>
          <a:prstGeom prst="rect">
            <a:avLst/>
          </a:prstGeom>
          <a:solidFill>
            <a:schemeClr val="bg1"/>
          </a:solidFill>
        </p:spPr>
        <p:txBody>
          <a:bodyPr wrap="square" lIns="91440" tIns="91440" rIns="91440" bIns="91440" rtlCol="0">
            <a:spAutoFit/>
          </a:bodyPr>
          <a:lstStyle/>
          <a:p>
            <a:pPr algn="ctr">
              <a:lnSpc>
                <a:spcPts val="1600"/>
              </a:lnSpc>
              <a:spcAft>
                <a:spcPts val="800"/>
              </a:spcAft>
            </a:pPr>
            <a:r>
              <a:rPr lang="en-US" sz="2000" b="1" dirty="0" smtClean="0">
                <a:latin typeface="Agency FB" panose="020B0503020202020204" pitchFamily="34" charset="0"/>
                <a:cs typeface="Arial"/>
              </a:rPr>
              <a:t>COME SEE US ON CAMPUS</a:t>
            </a:r>
            <a:endParaRPr lang="en-US" sz="2000" dirty="0" smtClean="0">
              <a:latin typeface="Agency FB" panose="020B0503020202020204" pitchFamily="34" charset="0"/>
              <a:cs typeface="Arial"/>
            </a:endParaRPr>
          </a:p>
          <a:p>
            <a:pPr algn="ctr">
              <a:lnSpc>
                <a:spcPts val="1600"/>
              </a:lnSpc>
            </a:pPr>
            <a:endParaRPr lang="en-US" sz="2800" b="1" dirty="0" smtClean="0">
              <a:latin typeface="Agency FB" panose="020B0503020202020204" pitchFamily="34" charset="0"/>
              <a:cs typeface="Arial"/>
            </a:endParaRPr>
          </a:p>
          <a:p>
            <a:pPr algn="ctr">
              <a:lnSpc>
                <a:spcPts val="1600"/>
              </a:lnSpc>
            </a:pPr>
            <a:r>
              <a:rPr lang="en-US" sz="2800" b="1" dirty="0" smtClean="0">
                <a:latin typeface="Agency FB" panose="020B0503020202020204" pitchFamily="34" charset="0"/>
                <a:cs typeface="Arial"/>
              </a:rPr>
              <a:t>Ice Cream Social</a:t>
            </a:r>
            <a:endParaRPr lang="en-US" sz="900" b="1" dirty="0">
              <a:latin typeface="Agency FB" panose="020B0503020202020204" pitchFamily="34" charset="0"/>
              <a:cs typeface="Arial"/>
            </a:endParaRPr>
          </a:p>
          <a:p>
            <a:pPr algn="ctr">
              <a:lnSpc>
                <a:spcPts val="1600"/>
              </a:lnSpc>
              <a:spcAft>
                <a:spcPts val="1200"/>
              </a:spcAft>
            </a:pPr>
            <a:r>
              <a:rPr lang="en-US" sz="900" b="1" dirty="0" smtClean="0">
                <a:latin typeface="Agency FB" panose="020B0503020202020204" pitchFamily="34" charset="0"/>
                <a:cs typeface="Arial"/>
              </a:rPr>
              <a:t/>
            </a:r>
            <a:br>
              <a:rPr lang="en-US" sz="900" b="1" dirty="0" smtClean="0">
                <a:latin typeface="Agency FB" panose="020B0503020202020204" pitchFamily="34" charset="0"/>
                <a:cs typeface="Arial"/>
              </a:rPr>
            </a:br>
            <a:r>
              <a:rPr lang="en-US" sz="2000" dirty="0" smtClean="0">
                <a:latin typeface="Agency FB" panose="020B0503020202020204" pitchFamily="34" charset="0"/>
                <a:cs typeface="Arial"/>
              </a:rPr>
              <a:t>Tuesday November 15</a:t>
            </a:r>
            <a:r>
              <a:rPr lang="en-US" sz="2000" baseline="30000" dirty="0" smtClean="0">
                <a:latin typeface="Agency FB" panose="020B0503020202020204" pitchFamily="34" charset="0"/>
                <a:cs typeface="Arial"/>
              </a:rPr>
              <a:t>th</a:t>
            </a:r>
            <a:endParaRPr lang="en-US" sz="2000" dirty="0">
              <a:latin typeface="Agency FB" panose="020B0503020202020204" pitchFamily="34" charset="0"/>
              <a:cs typeface="Arial"/>
            </a:endParaRPr>
          </a:p>
          <a:p>
            <a:pPr algn="ctr">
              <a:lnSpc>
                <a:spcPts val="1600"/>
              </a:lnSpc>
              <a:spcAft>
                <a:spcPts val="1200"/>
              </a:spcAft>
            </a:pPr>
            <a:r>
              <a:rPr lang="en-US" sz="2000" dirty="0" smtClean="0">
                <a:latin typeface="Agency FB" panose="020B0503020202020204" pitchFamily="34" charset="0"/>
                <a:cs typeface="Arial"/>
              </a:rPr>
              <a:t> 6:00-7:30 PM</a:t>
            </a:r>
          </a:p>
          <a:p>
            <a:pPr algn="ctr">
              <a:lnSpc>
                <a:spcPts val="1600"/>
              </a:lnSpc>
              <a:spcAft>
                <a:spcPts val="1200"/>
              </a:spcAft>
            </a:pPr>
            <a:r>
              <a:rPr lang="en-US" sz="2000" dirty="0">
                <a:latin typeface="Agency FB" panose="020B0503020202020204" pitchFamily="34" charset="0"/>
                <a:cs typeface="Arial"/>
              </a:rPr>
              <a:t>Nguyen Engineering </a:t>
            </a:r>
            <a:r>
              <a:rPr lang="en-US" sz="2000" dirty="0" smtClean="0">
                <a:latin typeface="Agency FB" panose="020B0503020202020204" pitchFamily="34" charset="0"/>
                <a:cs typeface="Arial"/>
              </a:rPr>
              <a:t>Building</a:t>
            </a:r>
          </a:p>
          <a:p>
            <a:pPr algn="ctr">
              <a:lnSpc>
                <a:spcPts val="1600"/>
              </a:lnSpc>
              <a:spcAft>
                <a:spcPts val="1200"/>
              </a:spcAft>
            </a:pPr>
            <a:r>
              <a:rPr lang="en-US" sz="2400" dirty="0" smtClean="0">
                <a:latin typeface="Agency FB" panose="020B0503020202020204" pitchFamily="34" charset="0"/>
                <a:cs typeface="Arial"/>
              </a:rPr>
              <a:t>Atrium</a:t>
            </a:r>
            <a:endParaRPr lang="en-US" sz="2400" dirty="0">
              <a:latin typeface="Agency FB" panose="020B0503020202020204" pitchFamily="34" charset="0"/>
              <a:cs typeface="Arial"/>
            </a:endParaRPr>
          </a:p>
        </p:txBody>
      </p:sp>
      <p:sp>
        <p:nvSpPr>
          <p:cNvPr id="11" name="TextBox 10"/>
          <p:cNvSpPr txBox="1"/>
          <p:nvPr/>
        </p:nvSpPr>
        <p:spPr>
          <a:xfrm>
            <a:off x="387406" y="8289463"/>
            <a:ext cx="4146345" cy="246221"/>
          </a:xfrm>
          <a:prstGeom prst="rect">
            <a:avLst/>
          </a:prstGeom>
          <a:noFill/>
        </p:spPr>
        <p:txBody>
          <a:bodyPr wrap="square" rtlCol="0">
            <a:spAutoFit/>
          </a:bodyPr>
          <a:lstStyle/>
          <a:p>
            <a:r>
              <a:rPr lang="en-US" sz="1000" dirty="0" smtClean="0">
                <a:solidFill>
                  <a:schemeClr val="bg1"/>
                </a:solidFill>
              </a:rPr>
              <a:t>© </a:t>
            </a:r>
            <a:r>
              <a:rPr lang="en-US" sz="1000" dirty="0" smtClean="0">
                <a:solidFill>
                  <a:schemeClr val="bg1"/>
                </a:solidFill>
                <a:latin typeface="Arial"/>
                <a:cs typeface="Arial"/>
              </a:rPr>
              <a:t>2016 Lockheed </a:t>
            </a:r>
            <a:r>
              <a:rPr lang="en-US" sz="1000" dirty="0">
                <a:solidFill>
                  <a:schemeClr val="bg1"/>
                </a:solidFill>
                <a:latin typeface="Arial"/>
                <a:cs typeface="Arial"/>
              </a:rPr>
              <a:t>Martin is an EEO/AA Employer</a:t>
            </a:r>
            <a:r>
              <a:rPr lang="en-US" sz="1000" dirty="0" smtClean="0">
                <a:solidFill>
                  <a:schemeClr val="bg1"/>
                </a:solidFill>
                <a:latin typeface="Arial"/>
                <a:cs typeface="Arial"/>
              </a:rPr>
              <a:t>.</a:t>
            </a:r>
            <a:endParaRPr lang="en-US" sz="1000" dirty="0">
              <a:solidFill>
                <a:schemeClr val="bg1"/>
              </a:solidFill>
              <a:latin typeface="Arial"/>
              <a:cs typeface="Arial"/>
            </a:endParaRPr>
          </a:p>
        </p:txBody>
      </p:sp>
      <p:sp>
        <p:nvSpPr>
          <p:cNvPr id="14" name="Title 1"/>
          <p:cNvSpPr txBox="1">
            <a:spLocks/>
          </p:cNvSpPr>
          <p:nvPr/>
        </p:nvSpPr>
        <p:spPr>
          <a:xfrm>
            <a:off x="446477" y="6517496"/>
            <a:ext cx="3574339" cy="1066800"/>
          </a:xfrm>
          <a:prstGeom prst="rect">
            <a:avLst/>
          </a:prstGeom>
        </p:spPr>
        <p:txBody>
          <a:bodyPr vert="horz" lIns="0" tIns="0" rIns="0" bIns="0" numCol="2" spcCol="177800" rtlCol="0" anchor="t" anchorCtr="0">
            <a:noAutofit/>
          </a:bodyPr>
          <a:lstStyle>
            <a:lvl1pPr algn="l" defTabSz="914400" rtl="0" eaLnBrk="1" latinLnBrk="0" hangingPunct="1">
              <a:spcBef>
                <a:spcPct val="0"/>
              </a:spcBef>
              <a:buNone/>
              <a:defRPr sz="2400" kern="1200" baseline="0">
                <a:solidFill>
                  <a:schemeClr val="bg1"/>
                </a:solidFill>
                <a:latin typeface="+mj-lt"/>
                <a:ea typeface="+mj-ea"/>
                <a:cs typeface="+mj-cs"/>
              </a:defRPr>
            </a:lvl1pPr>
          </a:lstStyle>
          <a:p>
            <a:pPr marL="117475" indent="-117475">
              <a:lnSpc>
                <a:spcPts val="1400"/>
              </a:lnSpc>
              <a:buFont typeface="Arial" pitchFamily="34" charset="0"/>
              <a:buChar char="•"/>
            </a:pPr>
            <a:r>
              <a:rPr lang="en-US" sz="1100" dirty="0" smtClean="0"/>
              <a:t>Aerospace Engineering</a:t>
            </a:r>
          </a:p>
          <a:p>
            <a:pPr marL="117475" indent="-117475">
              <a:lnSpc>
                <a:spcPts val="1400"/>
              </a:lnSpc>
              <a:buFont typeface="Arial" pitchFamily="34" charset="0"/>
              <a:buChar char="•"/>
            </a:pPr>
            <a:r>
              <a:rPr lang="en-US" sz="1100" dirty="0" smtClean="0"/>
              <a:t>Computer Engineering</a:t>
            </a:r>
          </a:p>
          <a:p>
            <a:pPr marL="117475" indent="-117475">
              <a:lnSpc>
                <a:spcPts val="1400"/>
              </a:lnSpc>
              <a:buFont typeface="Arial" pitchFamily="34" charset="0"/>
              <a:buChar char="•"/>
            </a:pPr>
            <a:r>
              <a:rPr lang="en-US" sz="1100" dirty="0" smtClean="0"/>
              <a:t>Computer Science</a:t>
            </a:r>
          </a:p>
          <a:p>
            <a:pPr marL="117475" indent="-117475">
              <a:lnSpc>
                <a:spcPts val="1400"/>
              </a:lnSpc>
              <a:buFont typeface="Arial" pitchFamily="34" charset="0"/>
              <a:buChar char="•"/>
            </a:pPr>
            <a:r>
              <a:rPr lang="en-US" sz="1100" dirty="0" smtClean="0"/>
              <a:t>Electrical Engineering</a:t>
            </a:r>
          </a:p>
          <a:p>
            <a:pPr marL="117475" indent="-117475">
              <a:lnSpc>
                <a:spcPts val="1400"/>
              </a:lnSpc>
              <a:buFont typeface="Arial" pitchFamily="34" charset="0"/>
              <a:buChar char="•"/>
            </a:pPr>
            <a:r>
              <a:rPr lang="en-US" sz="1100" dirty="0" smtClean="0"/>
              <a:t>Industrial Engineering</a:t>
            </a:r>
          </a:p>
          <a:p>
            <a:pPr marL="117475" indent="-117475">
              <a:lnSpc>
                <a:spcPts val="1400"/>
              </a:lnSpc>
              <a:buFont typeface="Arial" pitchFamily="34" charset="0"/>
              <a:buChar char="•"/>
            </a:pPr>
            <a:r>
              <a:rPr lang="en-US" sz="1100" dirty="0" smtClean="0"/>
              <a:t>Finance</a:t>
            </a:r>
          </a:p>
          <a:p>
            <a:pPr marL="117475" indent="-117475">
              <a:lnSpc>
                <a:spcPts val="1400"/>
              </a:lnSpc>
              <a:buFont typeface="Arial"/>
              <a:buChar char="•"/>
            </a:pPr>
            <a:r>
              <a:rPr lang="en-US" sz="1100" dirty="0" smtClean="0"/>
              <a:t>Material Science</a:t>
            </a:r>
          </a:p>
          <a:p>
            <a:pPr marL="117475" indent="-117475">
              <a:lnSpc>
                <a:spcPts val="1400"/>
              </a:lnSpc>
              <a:buFont typeface="Arial" pitchFamily="34" charset="0"/>
              <a:buChar char="•"/>
            </a:pPr>
            <a:r>
              <a:rPr lang="en-US" sz="1100" dirty="0" smtClean="0"/>
              <a:t>Math &amp; Physics</a:t>
            </a:r>
          </a:p>
          <a:p>
            <a:pPr marL="117475" indent="-117475">
              <a:lnSpc>
                <a:spcPts val="1400"/>
              </a:lnSpc>
              <a:buFont typeface="Arial" pitchFamily="34" charset="0"/>
              <a:buChar char="•"/>
            </a:pPr>
            <a:r>
              <a:rPr lang="en-US" sz="1100" dirty="0" smtClean="0"/>
              <a:t>Mechanical Engineering</a:t>
            </a:r>
          </a:p>
          <a:p>
            <a:pPr marL="117475" indent="-117475">
              <a:lnSpc>
                <a:spcPts val="1400"/>
              </a:lnSpc>
              <a:buFont typeface="Arial" pitchFamily="34" charset="0"/>
              <a:buChar char="•"/>
            </a:pPr>
            <a:r>
              <a:rPr lang="en-US" sz="1100" dirty="0" smtClean="0"/>
              <a:t>Systems Engineering</a:t>
            </a:r>
          </a:p>
          <a:p>
            <a:pPr marL="117475" indent="-117475">
              <a:lnSpc>
                <a:spcPts val="1400"/>
              </a:lnSpc>
              <a:buFont typeface="Arial" pitchFamily="34" charset="0"/>
              <a:buChar char="•"/>
            </a:pPr>
            <a:r>
              <a:rPr lang="en-US" sz="1100" dirty="0" smtClean="0"/>
              <a:t>Supply Chain</a:t>
            </a:r>
          </a:p>
          <a:p>
            <a:pPr marL="117475" indent="-117475">
              <a:lnSpc>
                <a:spcPts val="1400"/>
              </a:lnSpc>
              <a:buFont typeface="Arial" pitchFamily="34" charset="0"/>
              <a:buChar char="•"/>
            </a:pPr>
            <a:r>
              <a:rPr lang="en-US" sz="1100" dirty="0" smtClean="0"/>
              <a:t>Human Resources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697" y="8794037"/>
            <a:ext cx="3301273" cy="623485"/>
          </a:xfrm>
          <a:prstGeom prst="rect">
            <a:avLst/>
          </a:prstGeom>
        </p:spPr>
      </p:pic>
    </p:spTree>
    <p:extLst>
      <p:ext uri="{BB962C8B-B14F-4D97-AF65-F5344CB8AC3E}">
        <p14:creationId xmlns:p14="http://schemas.microsoft.com/office/powerpoint/2010/main" val="2007299976"/>
      </p:ext>
    </p:extLst>
  </p:cSld>
  <p:clrMapOvr>
    <a:masterClrMapping/>
  </p:clrMapOvr>
</p:sld>
</file>

<file path=ppt/theme/theme1.xml><?xml version="1.0" encoding="utf-8"?>
<a:theme xmlns:a="http://schemas.openxmlformats.org/drawingml/2006/main" name="UTA_Flyer_Template_3_RF_Engineer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Custom Document" ma:contentTypeID="0x010100E6322E8F405D4D9EA89D8C83B7E1048B009DC672F23B92D74395A9C5E20E268E9F" ma:contentTypeVersion="13" ma:contentTypeDescription="Custom Document" ma:contentTypeScope="" ma:versionID="82f3a3821742a3dd47ad5eba619c9dd6">
  <xsd:schema xmlns:xsd="http://www.w3.org/2001/XMLSchema" xmlns:xs="http://www.w3.org/2001/XMLSchema" xmlns:p="http://schemas.microsoft.com/office/2006/metadata/properties" xmlns:ns1="http://schemas.microsoft.com/sharepoint/v3" xmlns:ns2="746BA5C4-9E43-4F9B-94CF-656D77E986DB" xmlns:ns3="354c6710-0b06-45fa-8fa5-ae67df6a4b82" targetNamespace="http://schemas.microsoft.com/office/2006/metadata/properties" ma:root="true" ma:fieldsID="e0f720aaee3148665bba008e2d4f635d" ns1:_="" ns2:_="" ns3:_="">
    <xsd:import namespace="http://schemas.microsoft.com/sharepoint/v3"/>
    <xsd:import namespace="746BA5C4-9E43-4F9B-94CF-656D77E986DB"/>
    <xsd:import namespace="354c6710-0b06-45fa-8fa5-ae67df6a4b82"/>
    <xsd:element name="properties">
      <xsd:complexType>
        <xsd:sequence>
          <xsd:element name="documentManagement">
            <xsd:complexType>
              <xsd:all>
                <xsd:element ref="ns2:Unity_Description" minOccurs="0"/>
                <xsd:element ref="ns2:Unity_Tag" minOccurs="0"/>
                <xsd:element ref="ns3:TaxCatchAll" minOccurs="0"/>
                <xsd:element ref="ns3:SIP_Label_Document"/>
                <xsd:element ref="ns1:AverageRating" minOccurs="0"/>
                <xsd:element ref="ns1:RatingCount"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2" nillable="true" ma:displayName="Rating (0-5)" ma:decimals="2" ma:description="Average value of all the ratings that have been submitted" ma:internalName="Rating_x0020__x0028_0_x002d_5_x0029_" ma:readOnly="true">
      <xsd:simpleType>
        <xsd:restriction base="dms:Number"/>
      </xsd:simpleType>
    </xsd:element>
    <xsd:element name="RatingCount" ma:index="13" nillable="true" ma:displayName="Number of Ratings" ma:decimals="0" ma:description="Number of ratings submitted" ma:internalName="Number_x0020_of_x0020_Ratings"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746BA5C4-9E43-4F9B-94CF-656D77E986DB" elementFormDefault="qualified">
    <xsd:import namespace="http://schemas.microsoft.com/office/2006/documentManagement/types"/>
    <xsd:import namespace="http://schemas.microsoft.com/office/infopath/2007/PartnerControls"/>
    <xsd:element name="Unity_Description" ma:index="8" nillable="true" ma:displayName="Description" ma:internalName="Unity_Description">
      <xsd:simpleType>
        <xsd:restriction base="dms:Text"/>
      </xsd:simpleType>
    </xsd:element>
    <xsd:element name="Unity_Tag" ma:index="9" nillable="true" ma:displayName="Tag" ma:internalName="Tag">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4c6710-0b06-45fa-8fa5-ae67df6a4b82"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d9c978c6-0dd5-4665-8cf5-c9c37d7882b3}" ma:internalName="TaxCatchAll" ma:showField="CatchAllData" ma:web="354c6710-0b06-45fa-8fa5-ae67df6a4b82">
      <xsd:complexType>
        <xsd:complexContent>
          <xsd:extension base="dms:MultiChoiceLookup">
            <xsd:sequence>
              <xsd:element name="Value" type="dms:Lookup" maxOccurs="unbounded" minOccurs="0" nillable="true"/>
            </xsd:sequence>
          </xsd:extension>
        </xsd:complexContent>
      </xsd:complexType>
    </xsd:element>
    <xsd:element name="SIP_Label_Document" ma:index="11" ma:displayName="Sensitive Information Protection (SIP) Label" ma:internalName="Sensitive_x0020_Information_x0020_Protection_x0020__x0028_SIP_x0029__x0020_Label" ma:readOnly="false">
      <xsd:simpleType>
        <xsd:restriction base="dms:Unknown"/>
      </xsd:simpleType>
    </xsd:element>
    <xsd:element name="TaxKeywordTaxHTField" ma:index="15" nillable="true" ma:taxonomy="true" ma:internalName="TaxKeywordTaxHTField" ma:taxonomyFieldName="Enterprise_x0020_Keywords" ma:displayName="Enterprise Keywords" ma:fieldId="{23f27201-bee3-471e-b2e7-b64fd8b7ca38}" ma:taxonomyMulti="true" ma:sspId="5f68076a-9896-4f70-850d-4130ed0339a6"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verageRating xmlns="http://schemas.microsoft.com/sharepoint/v3" xsi:nil="true"/>
    <Unity_Description xmlns="746BA5C4-9E43-4F9B-94CF-656D77E986DB" xsi:nil="true"/>
    <TaxKeywordTaxHTField xmlns="354c6710-0b06-45fa-8fa5-ae67df6a4b82">
      <Terms xmlns="http://schemas.microsoft.com/office/infopath/2007/PartnerControls"/>
    </TaxKeywordTaxHTField>
    <TaxCatchAll xmlns="354c6710-0b06-45fa-8fa5-ae67df6a4b82"/>
    <SIP_Label_Document xmlns="354c6710-0b06-45fa-8fa5-ae67df6a4b82">;#0;#Unrestricted;#True;#;#;#;#</SIP_Label_Document>
    <Unity_Tag xmlns="746BA5C4-9E43-4F9B-94CF-656D77E986DB" xsi:nil="true"/>
  </documentManagement>
</p:properties>
</file>

<file path=customXml/itemProps1.xml><?xml version="1.0" encoding="utf-8"?>
<ds:datastoreItem xmlns:ds="http://schemas.openxmlformats.org/officeDocument/2006/customXml" ds:itemID="{B3A04E0D-3980-40DB-9CF7-3AE8E8371C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46BA5C4-9E43-4F9B-94CF-656D77E986DB"/>
    <ds:schemaRef ds:uri="354c6710-0b06-45fa-8fa5-ae67df6a4b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B439FC-37C5-45AA-A2BE-735A9A19E3EE}">
  <ds:schemaRefs>
    <ds:schemaRef ds:uri="http://schemas.microsoft.com/sharepoint/v3/contenttype/forms"/>
  </ds:schemaRefs>
</ds:datastoreItem>
</file>

<file path=customXml/itemProps3.xml><?xml version="1.0" encoding="utf-8"?>
<ds:datastoreItem xmlns:ds="http://schemas.openxmlformats.org/officeDocument/2006/customXml" ds:itemID="{1C0E378E-DD36-4827-8D51-530EB0332FCD}">
  <ds:schemaRefs>
    <ds:schemaRef ds:uri="http://purl.org/dc/terms/"/>
    <ds:schemaRef ds:uri="http://schemas.microsoft.com/office/2006/documentManagement/types"/>
    <ds:schemaRef ds:uri="354c6710-0b06-45fa-8fa5-ae67df6a4b82"/>
    <ds:schemaRef ds:uri="746BA5C4-9E43-4F9B-94CF-656D77E986DB"/>
    <ds:schemaRef ds:uri="http://purl.org/dc/elements/1.1/"/>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UTA_Flyer_Template_3_RF_Engineering</Template>
  <TotalTime>17</TotalTime>
  <Words>111</Words>
  <Application>Microsoft Office PowerPoint</Application>
  <PresentationFormat>Custom</PresentationFormat>
  <Paragraphs>25</Paragraphs>
  <Slides>1</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vt:i4>
      </vt:variant>
    </vt:vector>
  </HeadingPairs>
  <TitlesOfParts>
    <vt:vector size="6" baseType="lpstr">
      <vt:lpstr>Agency FB</vt:lpstr>
      <vt:lpstr>Arial</vt:lpstr>
      <vt:lpstr>Calibri</vt:lpstr>
      <vt:lpstr>UTA_Flyer_Template_3_RF_Engineering</vt:lpstr>
      <vt:lpstr>Custom Design</vt:lpstr>
      <vt:lpstr>If you’re interested in tackling the challenges facing our communities, our country and the world, chances are that Lockheed Martin is working on them. We are looking for college students and graduates ready to start their careers in a meaningful way in the areas of:</vt:lpstr>
    </vt:vector>
  </TitlesOfParts>
  <Company>Lockheed Martin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LM UTA Info Session Flyer 2016 RF Eng</dc:title>
  <dc:creator>davida1</dc:creator>
  <cp:keywords/>
  <cp:lastModifiedBy>Sean Mcgowan</cp:lastModifiedBy>
  <cp:revision>8</cp:revision>
  <dcterms:created xsi:type="dcterms:W3CDTF">2016-08-29T14:59:55Z</dcterms:created>
  <dcterms:modified xsi:type="dcterms:W3CDTF">2016-10-25T16:10:37Z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nterprise Keywords">
    <vt:lpwstr/>
  </property>
  <property fmtid="{D5CDD505-2E9C-101B-9397-08002B2CF9AE}" pid="3" name="SIP_Label_Display">
    <vt:lpwstr>Unrestricted; </vt:lpwstr>
  </property>
  <property fmtid="{D5CDD505-2E9C-101B-9397-08002B2CF9AE}" pid="4" name="ContentTypeId">
    <vt:lpwstr>0x010100E6322E8F405D4D9EA89D8C83B7E1048B009DC672F23B92D74395A9C5E20E268E9F</vt:lpwstr>
  </property>
  <property fmtid="{D5CDD505-2E9C-101B-9397-08002B2CF9AE}" pid="5" name="SIP_Label_Data">
    <vt:lpwstr>;#0;#Unrestricted;#True;#;#;#;#</vt:lpwstr>
  </property>
  <property fmtid="{D5CDD505-2E9C-101B-9397-08002B2CF9AE}" pid="6" name="TaxCatchAll">
    <vt:lpwstr/>
  </property>
  <property fmtid="{D5CDD505-2E9C-101B-9397-08002B2CF9AE}" pid="7" name="Enterprise_x0020_Keywords">
    <vt:lpwstr/>
  </property>
  <property fmtid="{D5CDD505-2E9C-101B-9397-08002B2CF9AE}" pid="8" name="LM SIP Document Sensitivity">
    <vt:lpwstr/>
  </property>
  <property fmtid="{D5CDD505-2E9C-101B-9397-08002B2CF9AE}" pid="9" name="Document Author">
    <vt:lpwstr>ACCT04\e316847</vt:lpwstr>
  </property>
  <property fmtid="{D5CDD505-2E9C-101B-9397-08002B2CF9AE}" pid="10" name="Document Sensitivity">
    <vt:lpwstr>1</vt:lpwstr>
  </property>
  <property fmtid="{D5CDD505-2E9C-101B-9397-08002B2CF9AE}" pid="11" name="ThirdParty">
    <vt:lpwstr/>
  </property>
  <property fmtid="{D5CDD505-2E9C-101B-9397-08002B2CF9AE}" pid="12" name="OCI Restriction">
    <vt:bool>false</vt:bool>
  </property>
  <property fmtid="{D5CDD505-2E9C-101B-9397-08002B2CF9AE}" pid="13" name="OCI Additional Info">
    <vt:lpwstr/>
  </property>
  <property fmtid="{D5CDD505-2E9C-101B-9397-08002B2CF9AE}" pid="14" name="Allow Header Overwrite">
    <vt:bool>true</vt:bool>
  </property>
  <property fmtid="{D5CDD505-2E9C-101B-9397-08002B2CF9AE}" pid="15" name="Allow Footer Overwrite">
    <vt:bool>true</vt:bool>
  </property>
  <property fmtid="{D5CDD505-2E9C-101B-9397-08002B2CF9AE}" pid="16" name="Multiple Selected">
    <vt:lpwstr>-1</vt:lpwstr>
  </property>
  <property fmtid="{D5CDD505-2E9C-101B-9397-08002B2CF9AE}" pid="17" name="SIPLongWording">
    <vt:lpwstr/>
  </property>
  <property fmtid="{D5CDD505-2E9C-101B-9397-08002B2CF9AE}" pid="18" name="checkedProgramsCount">
    <vt:i4>0</vt:i4>
  </property>
  <property fmtid="{D5CDD505-2E9C-101B-9397-08002B2CF9AE}" pid="19" name="ExpCountry">
    <vt:lpwstr/>
  </property>
</Properties>
</file>