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8" r:id="rId2"/>
  </p:sldIdLst>
  <p:sldSz cx="6858000" cy="9144000" type="letter"/>
  <p:notesSz cx="6858000" cy="9144000"/>
  <p:defaultTextStyle>
    <a:defPPr>
      <a:defRPr lang="en-US"/>
    </a:defPPr>
    <a:lvl1pPr marL="0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57091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914180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71273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828364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85454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742545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199636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656728" algn="l" defTabSz="9141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acono, Maria *" initials="IM*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BE"/>
    <a:srgbClr val="438CC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031" autoAdjust="0"/>
    <p:restoredTop sz="94671" autoAdjust="0"/>
  </p:normalViewPr>
  <p:slideViewPr>
    <p:cSldViewPr snapToGrid="0">
      <p:cViewPr>
        <p:scale>
          <a:sx n="89" d="100"/>
          <a:sy n="89" d="100"/>
        </p:scale>
        <p:origin x="-1728" y="-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280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16C4E-02AA-44B7-BCF8-3DAD22CD7571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C5703-98B4-45B6-8ABD-558EEC318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1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9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18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273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364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54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45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36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28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42900" y="2877885"/>
            <a:ext cx="6172200" cy="3624523"/>
          </a:xfrm>
          <a:prstGeom prst="rect">
            <a:avLst/>
          </a:prstGeom>
        </p:spPr>
        <p:txBody>
          <a:bodyPr lIns="91418" tIns="45710" rIns="91418" bIns="4571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tabLst>
                <a:tab pos="228546" algn="l"/>
              </a:tabLst>
              <a:defRPr sz="2400">
                <a:latin typeface="Calibri" panose="020F0502020204030204" pitchFamily="34" charset="0"/>
              </a:defRPr>
            </a:lvl1pPr>
            <a:lvl2pPr marL="45709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defRPr sz="2100">
                <a:latin typeface="Calibri" panose="020F0502020204030204" pitchFamily="34" charset="0"/>
              </a:defRPr>
            </a:lvl2pPr>
            <a:lvl3pPr marL="68563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0" y="120297"/>
            <a:ext cx="931352" cy="36547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200275" y="71695"/>
            <a:ext cx="4593969" cy="1200308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Office of Science and Engineering Laboratories</a:t>
            </a:r>
          </a:p>
          <a:p>
            <a:pPr algn="r"/>
            <a:r>
              <a:rPr lang="en-US" sz="1800" b="1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Excellence</a:t>
            </a:r>
            <a:r>
              <a:rPr lang="en-US" sz="1800" b="1" i="1" baseline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in Regulatory Science</a:t>
            </a:r>
            <a:endParaRPr lang="en-US" sz="1800" b="1" i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marR="0" indent="0" algn="r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	</a:t>
            </a:r>
          </a:p>
          <a:p>
            <a:pPr algn="r"/>
            <a:endParaRPr lang="en-US" sz="18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645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6207" y="24074"/>
            <a:ext cx="6851797" cy="2033332"/>
            <a:chOff x="219374" y="76201"/>
            <a:chExt cx="8723376" cy="1712778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228600" y="76201"/>
              <a:ext cx="8695944" cy="1712778"/>
            </a:xfrm>
            <a:prstGeom prst="roundRect">
              <a:avLst>
                <a:gd name="adj" fmla="val 3362"/>
              </a:avLst>
            </a:prstGeom>
            <a:solidFill>
              <a:srgbClr val="639E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5"/>
            <p:cNvGrpSpPr>
              <a:grpSpLocks noChangeAspect="1"/>
            </p:cNvGrpSpPr>
            <p:nvPr userDrawn="1"/>
          </p:nvGrpSpPr>
          <p:grpSpPr bwMode="hidden">
            <a:xfrm>
              <a:off x="219374" y="650835"/>
              <a:ext cx="8723376" cy="1138144"/>
              <a:chOff x="-3878061" y="4316413"/>
              <a:chExt cx="13027839" cy="1619484"/>
            </a:xfrm>
          </p:grpSpPr>
          <p:sp>
            <p:nvSpPr>
              <p:cNvPr id="10" name="Freeform 14"/>
              <p:cNvSpPr>
                <a:spLocks/>
              </p:cNvSpPr>
              <p:nvPr/>
            </p:nvSpPr>
            <p:spPr bwMode="hidden">
              <a:xfrm>
                <a:off x="4810125" y="4500563"/>
                <a:ext cx="4295775" cy="1016000"/>
              </a:xfrm>
              <a:custGeom>
                <a:avLst/>
                <a:gdLst/>
                <a:ahLst/>
                <a:cxnLst>
                  <a:cxn ang="0">
                    <a:pos x="2700" y="0"/>
                  </a:cxn>
                  <a:cxn ang="0">
                    <a:pos x="2700" y="0"/>
                  </a:cxn>
                  <a:cxn ang="0">
                    <a:pos x="2586" y="18"/>
                  </a:cxn>
                  <a:cxn ang="0">
                    <a:pos x="2470" y="38"/>
                  </a:cxn>
                  <a:cxn ang="0">
                    <a:pos x="2352" y="60"/>
                  </a:cxn>
                  <a:cxn ang="0">
                    <a:pos x="2230" y="82"/>
                  </a:cxn>
                  <a:cxn ang="0">
                    <a:pos x="2106" y="108"/>
                  </a:cxn>
                  <a:cxn ang="0">
                    <a:pos x="1978" y="134"/>
                  </a:cxn>
                  <a:cxn ang="0">
                    <a:pos x="1848" y="164"/>
                  </a:cxn>
                  <a:cxn ang="0">
                    <a:pos x="1714" y="194"/>
                  </a:cxn>
                  <a:cxn ang="0">
                    <a:pos x="1714" y="194"/>
                  </a:cxn>
                  <a:cxn ang="0">
                    <a:pos x="1472" y="252"/>
                  </a:cxn>
                  <a:cxn ang="0">
                    <a:pos x="1236" y="304"/>
                  </a:cxn>
                  <a:cxn ang="0">
                    <a:pos x="1010" y="352"/>
                  </a:cxn>
                  <a:cxn ang="0">
                    <a:pos x="792" y="398"/>
                  </a:cxn>
                  <a:cxn ang="0">
                    <a:pos x="584" y="438"/>
                  </a:cxn>
                  <a:cxn ang="0">
                    <a:pos x="382" y="474"/>
                  </a:cxn>
                  <a:cxn ang="0">
                    <a:pos x="188" y="508"/>
                  </a:cxn>
                  <a:cxn ang="0">
                    <a:pos x="0" y="538"/>
                  </a:cxn>
                  <a:cxn ang="0">
                    <a:pos x="0" y="538"/>
                  </a:cxn>
                  <a:cxn ang="0">
                    <a:pos x="130" y="556"/>
                  </a:cxn>
                  <a:cxn ang="0">
                    <a:pos x="254" y="572"/>
                  </a:cxn>
                  <a:cxn ang="0">
                    <a:pos x="374" y="586"/>
                  </a:cxn>
                  <a:cxn ang="0">
                    <a:pos x="492" y="598"/>
                  </a:cxn>
                  <a:cxn ang="0">
                    <a:pos x="606" y="610"/>
                  </a:cxn>
                  <a:cxn ang="0">
                    <a:pos x="716" y="618"/>
                  </a:cxn>
                  <a:cxn ang="0">
                    <a:pos x="822" y="626"/>
                  </a:cxn>
                  <a:cxn ang="0">
                    <a:pos x="926" y="632"/>
                  </a:cxn>
                  <a:cxn ang="0">
                    <a:pos x="1028" y="636"/>
                  </a:cxn>
                  <a:cxn ang="0">
                    <a:pos x="1126" y="638"/>
                  </a:cxn>
                  <a:cxn ang="0">
                    <a:pos x="1220" y="640"/>
                  </a:cxn>
                  <a:cxn ang="0">
                    <a:pos x="1312" y="640"/>
                  </a:cxn>
                  <a:cxn ang="0">
                    <a:pos x="1402" y="638"/>
                  </a:cxn>
                  <a:cxn ang="0">
                    <a:pos x="1490" y="636"/>
                  </a:cxn>
                  <a:cxn ang="0">
                    <a:pos x="1574" y="632"/>
                  </a:cxn>
                  <a:cxn ang="0">
                    <a:pos x="1656" y="626"/>
                  </a:cxn>
                  <a:cxn ang="0">
                    <a:pos x="1734" y="620"/>
                  </a:cxn>
                  <a:cxn ang="0">
                    <a:pos x="1812" y="612"/>
                  </a:cxn>
                  <a:cxn ang="0">
                    <a:pos x="1886" y="602"/>
                  </a:cxn>
                  <a:cxn ang="0">
                    <a:pos x="1960" y="592"/>
                  </a:cxn>
                  <a:cxn ang="0">
                    <a:pos x="2030" y="580"/>
                  </a:cxn>
                  <a:cxn ang="0">
                    <a:pos x="2100" y="568"/>
                  </a:cxn>
                  <a:cxn ang="0">
                    <a:pos x="2166" y="554"/>
                  </a:cxn>
                  <a:cxn ang="0">
                    <a:pos x="2232" y="540"/>
                  </a:cxn>
                  <a:cxn ang="0">
                    <a:pos x="2296" y="524"/>
                  </a:cxn>
                  <a:cxn ang="0">
                    <a:pos x="2358" y="508"/>
                  </a:cxn>
                  <a:cxn ang="0">
                    <a:pos x="2418" y="490"/>
                  </a:cxn>
                  <a:cxn ang="0">
                    <a:pos x="2478" y="472"/>
                  </a:cxn>
                  <a:cxn ang="0">
                    <a:pos x="2592" y="432"/>
                  </a:cxn>
                  <a:cxn ang="0">
                    <a:pos x="2702" y="390"/>
                  </a:cxn>
                  <a:cxn ang="0">
                    <a:pos x="2702" y="390"/>
                  </a:cxn>
                  <a:cxn ang="0">
                    <a:pos x="2706" y="388"/>
                  </a:cxn>
                  <a:cxn ang="0">
                    <a:pos x="2706" y="388"/>
                  </a:cxn>
                  <a:cxn ang="0">
                    <a:pos x="2706" y="0"/>
                  </a:cxn>
                  <a:cxn ang="0">
                    <a:pos x="2706" y="0"/>
                  </a:cxn>
                  <a:cxn ang="0">
                    <a:pos x="2700" y="0"/>
                  </a:cxn>
                  <a:cxn ang="0">
                    <a:pos x="2700" y="0"/>
                  </a:cxn>
                </a:cxnLst>
                <a:rect l="0" t="0" r="r" b="b"/>
                <a:pathLst>
                  <a:path w="2706" h="640">
                    <a:moveTo>
                      <a:pt x="2700" y="0"/>
                    </a:moveTo>
                    <a:lnTo>
                      <a:pt x="2700" y="0"/>
                    </a:lnTo>
                    <a:lnTo>
                      <a:pt x="2586" y="18"/>
                    </a:lnTo>
                    <a:lnTo>
                      <a:pt x="2470" y="38"/>
                    </a:lnTo>
                    <a:lnTo>
                      <a:pt x="2352" y="60"/>
                    </a:lnTo>
                    <a:lnTo>
                      <a:pt x="2230" y="82"/>
                    </a:lnTo>
                    <a:lnTo>
                      <a:pt x="2106" y="108"/>
                    </a:lnTo>
                    <a:lnTo>
                      <a:pt x="1978" y="134"/>
                    </a:lnTo>
                    <a:lnTo>
                      <a:pt x="1848" y="164"/>
                    </a:lnTo>
                    <a:lnTo>
                      <a:pt x="1714" y="194"/>
                    </a:lnTo>
                    <a:lnTo>
                      <a:pt x="1714" y="194"/>
                    </a:lnTo>
                    <a:lnTo>
                      <a:pt x="1472" y="252"/>
                    </a:lnTo>
                    <a:lnTo>
                      <a:pt x="1236" y="304"/>
                    </a:lnTo>
                    <a:lnTo>
                      <a:pt x="1010" y="352"/>
                    </a:lnTo>
                    <a:lnTo>
                      <a:pt x="792" y="398"/>
                    </a:lnTo>
                    <a:lnTo>
                      <a:pt x="584" y="438"/>
                    </a:lnTo>
                    <a:lnTo>
                      <a:pt x="382" y="474"/>
                    </a:lnTo>
                    <a:lnTo>
                      <a:pt x="188" y="508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130" y="556"/>
                    </a:lnTo>
                    <a:lnTo>
                      <a:pt x="254" y="572"/>
                    </a:lnTo>
                    <a:lnTo>
                      <a:pt x="374" y="586"/>
                    </a:lnTo>
                    <a:lnTo>
                      <a:pt x="492" y="598"/>
                    </a:lnTo>
                    <a:lnTo>
                      <a:pt x="606" y="610"/>
                    </a:lnTo>
                    <a:lnTo>
                      <a:pt x="716" y="618"/>
                    </a:lnTo>
                    <a:lnTo>
                      <a:pt x="822" y="626"/>
                    </a:lnTo>
                    <a:lnTo>
                      <a:pt x="926" y="632"/>
                    </a:lnTo>
                    <a:lnTo>
                      <a:pt x="1028" y="636"/>
                    </a:lnTo>
                    <a:lnTo>
                      <a:pt x="1126" y="638"/>
                    </a:lnTo>
                    <a:lnTo>
                      <a:pt x="1220" y="640"/>
                    </a:lnTo>
                    <a:lnTo>
                      <a:pt x="1312" y="640"/>
                    </a:lnTo>
                    <a:lnTo>
                      <a:pt x="1402" y="638"/>
                    </a:lnTo>
                    <a:lnTo>
                      <a:pt x="1490" y="636"/>
                    </a:lnTo>
                    <a:lnTo>
                      <a:pt x="1574" y="632"/>
                    </a:lnTo>
                    <a:lnTo>
                      <a:pt x="1656" y="626"/>
                    </a:lnTo>
                    <a:lnTo>
                      <a:pt x="1734" y="620"/>
                    </a:lnTo>
                    <a:lnTo>
                      <a:pt x="1812" y="612"/>
                    </a:lnTo>
                    <a:lnTo>
                      <a:pt x="1886" y="602"/>
                    </a:lnTo>
                    <a:lnTo>
                      <a:pt x="1960" y="592"/>
                    </a:lnTo>
                    <a:lnTo>
                      <a:pt x="2030" y="580"/>
                    </a:lnTo>
                    <a:lnTo>
                      <a:pt x="2100" y="568"/>
                    </a:lnTo>
                    <a:lnTo>
                      <a:pt x="2166" y="554"/>
                    </a:lnTo>
                    <a:lnTo>
                      <a:pt x="2232" y="540"/>
                    </a:lnTo>
                    <a:lnTo>
                      <a:pt x="2296" y="524"/>
                    </a:lnTo>
                    <a:lnTo>
                      <a:pt x="2358" y="508"/>
                    </a:lnTo>
                    <a:lnTo>
                      <a:pt x="2418" y="490"/>
                    </a:lnTo>
                    <a:lnTo>
                      <a:pt x="2478" y="472"/>
                    </a:lnTo>
                    <a:lnTo>
                      <a:pt x="2592" y="432"/>
                    </a:lnTo>
                    <a:lnTo>
                      <a:pt x="2702" y="390"/>
                    </a:lnTo>
                    <a:lnTo>
                      <a:pt x="2702" y="390"/>
                    </a:lnTo>
                    <a:lnTo>
                      <a:pt x="2706" y="388"/>
                    </a:lnTo>
                    <a:lnTo>
                      <a:pt x="2706" y="388"/>
                    </a:lnTo>
                    <a:lnTo>
                      <a:pt x="2706" y="0"/>
                    </a:lnTo>
                    <a:lnTo>
                      <a:pt x="2706" y="0"/>
                    </a:lnTo>
                    <a:lnTo>
                      <a:pt x="2700" y="0"/>
                    </a:lnTo>
                    <a:lnTo>
                      <a:pt x="2700" y="0"/>
                    </a:lnTo>
                    <a:close/>
                  </a:path>
                </a:pathLst>
              </a:custGeom>
              <a:solidFill>
                <a:schemeClr val="bg2">
                  <a:alpha val="2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8"/>
              <p:cNvSpPr>
                <a:spLocks/>
              </p:cNvSpPr>
              <p:nvPr/>
            </p:nvSpPr>
            <p:spPr bwMode="hidden">
              <a:xfrm>
                <a:off x="-309563" y="4318000"/>
                <a:ext cx="8280401" cy="1209675"/>
              </a:xfrm>
              <a:custGeom>
                <a:avLst/>
                <a:gdLst/>
                <a:ahLst/>
                <a:cxnLst>
                  <a:cxn ang="0">
                    <a:pos x="5216" y="714"/>
                  </a:cxn>
                  <a:cxn ang="0">
                    <a:pos x="4984" y="686"/>
                  </a:cxn>
                  <a:cxn ang="0">
                    <a:pos x="4478" y="610"/>
                  </a:cxn>
                  <a:cxn ang="0">
                    <a:pos x="3914" y="508"/>
                  </a:cxn>
                  <a:cxn ang="0">
                    <a:pos x="3286" y="374"/>
                  </a:cxn>
                  <a:cxn ang="0">
                    <a:pos x="2946" y="296"/>
                  </a:cxn>
                  <a:cxn ang="0">
                    <a:pos x="2682" y="236"/>
                  </a:cxn>
                  <a:cxn ang="0">
                    <a:pos x="2430" y="184"/>
                  </a:cxn>
                  <a:cxn ang="0">
                    <a:pos x="2190" y="140"/>
                  </a:cxn>
                  <a:cxn ang="0">
                    <a:pos x="1960" y="102"/>
                  </a:cxn>
                  <a:cxn ang="0">
                    <a:pos x="1740" y="72"/>
                  </a:cxn>
                  <a:cxn ang="0">
                    <a:pos x="1334" y="28"/>
                  </a:cxn>
                  <a:cxn ang="0">
                    <a:pos x="970" y="4"/>
                  </a:cxn>
                  <a:cxn ang="0">
                    <a:pos x="644" y="0"/>
                  </a:cxn>
                  <a:cxn ang="0">
                    <a:pos x="358" y="10"/>
                  </a:cxn>
                  <a:cxn ang="0">
                    <a:pos x="110" y="32"/>
                  </a:cxn>
                  <a:cxn ang="0">
                    <a:pos x="0" y="48"/>
                  </a:cxn>
                  <a:cxn ang="0">
                    <a:pos x="314" y="86"/>
                  </a:cxn>
                  <a:cxn ang="0">
                    <a:pos x="652" y="140"/>
                  </a:cxn>
                  <a:cxn ang="0">
                    <a:pos x="1014" y="210"/>
                  </a:cxn>
                  <a:cxn ang="0">
                    <a:pos x="1402" y="296"/>
                  </a:cxn>
                  <a:cxn ang="0">
                    <a:pos x="1756" y="378"/>
                  </a:cxn>
                  <a:cxn ang="0">
                    <a:pos x="2408" y="516"/>
                  </a:cxn>
                  <a:cxn ang="0">
                    <a:pos x="2708" y="572"/>
                  </a:cxn>
                  <a:cxn ang="0">
                    <a:pos x="2992" y="620"/>
                  </a:cxn>
                  <a:cxn ang="0">
                    <a:pos x="3260" y="662"/>
                  </a:cxn>
                  <a:cxn ang="0">
                    <a:pos x="3512" y="694"/>
                  </a:cxn>
                  <a:cxn ang="0">
                    <a:pos x="3750" y="722"/>
                  </a:cxn>
                  <a:cxn ang="0">
                    <a:pos x="3974" y="740"/>
                  </a:cxn>
                  <a:cxn ang="0">
                    <a:pos x="4184" y="754"/>
                  </a:cxn>
                  <a:cxn ang="0">
                    <a:pos x="4384" y="762"/>
                  </a:cxn>
                  <a:cxn ang="0">
                    <a:pos x="4570" y="762"/>
                  </a:cxn>
                  <a:cxn ang="0">
                    <a:pos x="4746" y="758"/>
                  </a:cxn>
                  <a:cxn ang="0">
                    <a:pos x="4912" y="748"/>
                  </a:cxn>
                  <a:cxn ang="0">
                    <a:pos x="5068" y="732"/>
                  </a:cxn>
                  <a:cxn ang="0">
                    <a:pos x="5216" y="714"/>
                  </a:cxn>
                </a:cxnLst>
                <a:rect l="0" t="0" r="r" b="b"/>
                <a:pathLst>
                  <a:path w="5216" h="762">
                    <a:moveTo>
                      <a:pt x="5216" y="714"/>
                    </a:moveTo>
                    <a:lnTo>
                      <a:pt x="5216" y="714"/>
                    </a:lnTo>
                    <a:lnTo>
                      <a:pt x="5102" y="700"/>
                    </a:lnTo>
                    <a:lnTo>
                      <a:pt x="4984" y="686"/>
                    </a:lnTo>
                    <a:lnTo>
                      <a:pt x="4738" y="652"/>
                    </a:lnTo>
                    <a:lnTo>
                      <a:pt x="4478" y="610"/>
                    </a:lnTo>
                    <a:lnTo>
                      <a:pt x="4204" y="564"/>
                    </a:lnTo>
                    <a:lnTo>
                      <a:pt x="3914" y="508"/>
                    </a:lnTo>
                    <a:lnTo>
                      <a:pt x="3608" y="446"/>
                    </a:lnTo>
                    <a:lnTo>
                      <a:pt x="3286" y="374"/>
                    </a:lnTo>
                    <a:lnTo>
                      <a:pt x="2946" y="296"/>
                    </a:lnTo>
                    <a:lnTo>
                      <a:pt x="2946" y="296"/>
                    </a:lnTo>
                    <a:lnTo>
                      <a:pt x="2812" y="266"/>
                    </a:lnTo>
                    <a:lnTo>
                      <a:pt x="2682" y="236"/>
                    </a:lnTo>
                    <a:lnTo>
                      <a:pt x="2556" y="210"/>
                    </a:lnTo>
                    <a:lnTo>
                      <a:pt x="2430" y="184"/>
                    </a:lnTo>
                    <a:lnTo>
                      <a:pt x="2308" y="162"/>
                    </a:lnTo>
                    <a:lnTo>
                      <a:pt x="2190" y="140"/>
                    </a:lnTo>
                    <a:lnTo>
                      <a:pt x="2074" y="120"/>
                    </a:lnTo>
                    <a:lnTo>
                      <a:pt x="1960" y="102"/>
                    </a:lnTo>
                    <a:lnTo>
                      <a:pt x="1850" y="86"/>
                    </a:lnTo>
                    <a:lnTo>
                      <a:pt x="1740" y="72"/>
                    </a:lnTo>
                    <a:lnTo>
                      <a:pt x="1532" y="46"/>
                    </a:lnTo>
                    <a:lnTo>
                      <a:pt x="1334" y="28"/>
                    </a:lnTo>
                    <a:lnTo>
                      <a:pt x="1148" y="14"/>
                    </a:lnTo>
                    <a:lnTo>
                      <a:pt x="970" y="4"/>
                    </a:lnTo>
                    <a:lnTo>
                      <a:pt x="802" y="0"/>
                    </a:lnTo>
                    <a:lnTo>
                      <a:pt x="644" y="0"/>
                    </a:lnTo>
                    <a:lnTo>
                      <a:pt x="496" y="4"/>
                    </a:lnTo>
                    <a:lnTo>
                      <a:pt x="358" y="10"/>
                    </a:lnTo>
                    <a:lnTo>
                      <a:pt x="230" y="20"/>
                    </a:lnTo>
                    <a:lnTo>
                      <a:pt x="110" y="32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54" y="66"/>
                    </a:lnTo>
                    <a:lnTo>
                      <a:pt x="314" y="86"/>
                    </a:lnTo>
                    <a:lnTo>
                      <a:pt x="480" y="112"/>
                    </a:lnTo>
                    <a:lnTo>
                      <a:pt x="652" y="140"/>
                    </a:lnTo>
                    <a:lnTo>
                      <a:pt x="830" y="174"/>
                    </a:lnTo>
                    <a:lnTo>
                      <a:pt x="1014" y="210"/>
                    </a:lnTo>
                    <a:lnTo>
                      <a:pt x="1206" y="250"/>
                    </a:lnTo>
                    <a:lnTo>
                      <a:pt x="1402" y="296"/>
                    </a:lnTo>
                    <a:lnTo>
                      <a:pt x="1402" y="296"/>
                    </a:lnTo>
                    <a:lnTo>
                      <a:pt x="1756" y="378"/>
                    </a:lnTo>
                    <a:lnTo>
                      <a:pt x="2092" y="450"/>
                    </a:lnTo>
                    <a:lnTo>
                      <a:pt x="2408" y="516"/>
                    </a:lnTo>
                    <a:lnTo>
                      <a:pt x="2562" y="544"/>
                    </a:lnTo>
                    <a:lnTo>
                      <a:pt x="2708" y="572"/>
                    </a:lnTo>
                    <a:lnTo>
                      <a:pt x="2852" y="598"/>
                    </a:lnTo>
                    <a:lnTo>
                      <a:pt x="2992" y="620"/>
                    </a:lnTo>
                    <a:lnTo>
                      <a:pt x="3128" y="642"/>
                    </a:lnTo>
                    <a:lnTo>
                      <a:pt x="3260" y="662"/>
                    </a:lnTo>
                    <a:lnTo>
                      <a:pt x="3388" y="678"/>
                    </a:lnTo>
                    <a:lnTo>
                      <a:pt x="3512" y="694"/>
                    </a:lnTo>
                    <a:lnTo>
                      <a:pt x="3632" y="708"/>
                    </a:lnTo>
                    <a:lnTo>
                      <a:pt x="3750" y="722"/>
                    </a:lnTo>
                    <a:lnTo>
                      <a:pt x="3864" y="732"/>
                    </a:lnTo>
                    <a:lnTo>
                      <a:pt x="3974" y="740"/>
                    </a:lnTo>
                    <a:lnTo>
                      <a:pt x="4080" y="748"/>
                    </a:lnTo>
                    <a:lnTo>
                      <a:pt x="4184" y="754"/>
                    </a:lnTo>
                    <a:lnTo>
                      <a:pt x="4286" y="758"/>
                    </a:lnTo>
                    <a:lnTo>
                      <a:pt x="4384" y="762"/>
                    </a:lnTo>
                    <a:lnTo>
                      <a:pt x="4478" y="762"/>
                    </a:lnTo>
                    <a:lnTo>
                      <a:pt x="4570" y="762"/>
                    </a:lnTo>
                    <a:lnTo>
                      <a:pt x="4660" y="760"/>
                    </a:lnTo>
                    <a:lnTo>
                      <a:pt x="4746" y="758"/>
                    </a:lnTo>
                    <a:lnTo>
                      <a:pt x="4830" y="754"/>
                    </a:lnTo>
                    <a:lnTo>
                      <a:pt x="4912" y="748"/>
                    </a:lnTo>
                    <a:lnTo>
                      <a:pt x="4992" y="740"/>
                    </a:lnTo>
                    <a:lnTo>
                      <a:pt x="5068" y="732"/>
                    </a:lnTo>
                    <a:lnTo>
                      <a:pt x="5144" y="724"/>
                    </a:lnTo>
                    <a:lnTo>
                      <a:pt x="5216" y="714"/>
                    </a:lnTo>
                    <a:lnTo>
                      <a:pt x="5216" y="714"/>
                    </a:lnTo>
                    <a:close/>
                  </a:path>
                </a:pathLst>
              </a:custGeom>
              <a:solidFill>
                <a:schemeClr val="bg2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22"/>
              <p:cNvSpPr>
                <a:spLocks/>
              </p:cNvSpPr>
              <p:nvPr/>
            </p:nvSpPr>
            <p:spPr bwMode="hidden">
              <a:xfrm>
                <a:off x="3175" y="4335463"/>
                <a:ext cx="8166100" cy="1101725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0" y="70"/>
                  </a:cxn>
                  <a:cxn ang="0">
                    <a:pos x="18" y="66"/>
                  </a:cxn>
                  <a:cxn ang="0">
                    <a:pos x="72" y="56"/>
                  </a:cxn>
                  <a:cxn ang="0">
                    <a:pos x="164" y="42"/>
                  </a:cxn>
                  <a:cxn ang="0">
                    <a:pos x="224" y="34"/>
                  </a:cxn>
                  <a:cxn ang="0">
                    <a:pos x="294" y="26"/>
                  </a:cxn>
                  <a:cxn ang="0">
                    <a:pos x="372" y="20"/>
                  </a:cxn>
                  <a:cxn ang="0">
                    <a:pos x="462" y="14"/>
                  </a:cxn>
                  <a:cxn ang="0">
                    <a:pos x="560" y="8"/>
                  </a:cxn>
                  <a:cxn ang="0">
                    <a:pos x="670" y="4"/>
                  </a:cxn>
                  <a:cxn ang="0">
                    <a:pos x="790" y="2"/>
                  </a:cxn>
                  <a:cxn ang="0">
                    <a:pos x="920" y="0"/>
                  </a:cxn>
                  <a:cxn ang="0">
                    <a:pos x="1060" y="2"/>
                  </a:cxn>
                  <a:cxn ang="0">
                    <a:pos x="1210" y="6"/>
                  </a:cxn>
                  <a:cxn ang="0">
                    <a:pos x="1372" y="14"/>
                  </a:cxn>
                  <a:cxn ang="0">
                    <a:pos x="1544" y="24"/>
                  </a:cxn>
                  <a:cxn ang="0">
                    <a:pos x="1726" y="40"/>
                  </a:cxn>
                  <a:cxn ang="0">
                    <a:pos x="1920" y="58"/>
                  </a:cxn>
                  <a:cxn ang="0">
                    <a:pos x="2126" y="80"/>
                  </a:cxn>
                  <a:cxn ang="0">
                    <a:pos x="2342" y="106"/>
                  </a:cxn>
                  <a:cxn ang="0">
                    <a:pos x="2570" y="138"/>
                  </a:cxn>
                  <a:cxn ang="0">
                    <a:pos x="2808" y="174"/>
                  </a:cxn>
                  <a:cxn ang="0">
                    <a:pos x="3058" y="216"/>
                  </a:cxn>
                  <a:cxn ang="0">
                    <a:pos x="3320" y="266"/>
                  </a:cxn>
                  <a:cxn ang="0">
                    <a:pos x="3594" y="320"/>
                  </a:cxn>
                  <a:cxn ang="0">
                    <a:pos x="3880" y="380"/>
                  </a:cxn>
                  <a:cxn ang="0">
                    <a:pos x="4178" y="448"/>
                  </a:cxn>
                  <a:cxn ang="0">
                    <a:pos x="4488" y="522"/>
                  </a:cxn>
                  <a:cxn ang="0">
                    <a:pos x="4810" y="604"/>
                  </a:cxn>
                  <a:cxn ang="0">
                    <a:pos x="5144" y="694"/>
                  </a:cxn>
                </a:cxnLst>
                <a:rect l="0" t="0" r="r" b="b"/>
                <a:pathLst>
                  <a:path w="5144" h="694">
                    <a:moveTo>
                      <a:pt x="0" y="70"/>
                    </a:moveTo>
                    <a:lnTo>
                      <a:pt x="0" y="70"/>
                    </a:lnTo>
                    <a:lnTo>
                      <a:pt x="18" y="66"/>
                    </a:lnTo>
                    <a:lnTo>
                      <a:pt x="72" y="56"/>
                    </a:lnTo>
                    <a:lnTo>
                      <a:pt x="164" y="42"/>
                    </a:lnTo>
                    <a:lnTo>
                      <a:pt x="224" y="34"/>
                    </a:lnTo>
                    <a:lnTo>
                      <a:pt x="294" y="26"/>
                    </a:lnTo>
                    <a:lnTo>
                      <a:pt x="372" y="20"/>
                    </a:lnTo>
                    <a:lnTo>
                      <a:pt x="462" y="14"/>
                    </a:lnTo>
                    <a:lnTo>
                      <a:pt x="560" y="8"/>
                    </a:lnTo>
                    <a:lnTo>
                      <a:pt x="670" y="4"/>
                    </a:lnTo>
                    <a:lnTo>
                      <a:pt x="790" y="2"/>
                    </a:lnTo>
                    <a:lnTo>
                      <a:pt x="920" y="0"/>
                    </a:lnTo>
                    <a:lnTo>
                      <a:pt x="1060" y="2"/>
                    </a:lnTo>
                    <a:lnTo>
                      <a:pt x="1210" y="6"/>
                    </a:lnTo>
                    <a:lnTo>
                      <a:pt x="1372" y="14"/>
                    </a:lnTo>
                    <a:lnTo>
                      <a:pt x="1544" y="24"/>
                    </a:lnTo>
                    <a:lnTo>
                      <a:pt x="1726" y="40"/>
                    </a:lnTo>
                    <a:lnTo>
                      <a:pt x="1920" y="58"/>
                    </a:lnTo>
                    <a:lnTo>
                      <a:pt x="2126" y="80"/>
                    </a:lnTo>
                    <a:lnTo>
                      <a:pt x="2342" y="106"/>
                    </a:lnTo>
                    <a:lnTo>
                      <a:pt x="2570" y="138"/>
                    </a:lnTo>
                    <a:lnTo>
                      <a:pt x="2808" y="174"/>
                    </a:lnTo>
                    <a:lnTo>
                      <a:pt x="3058" y="216"/>
                    </a:lnTo>
                    <a:lnTo>
                      <a:pt x="3320" y="266"/>
                    </a:lnTo>
                    <a:lnTo>
                      <a:pt x="3594" y="320"/>
                    </a:lnTo>
                    <a:lnTo>
                      <a:pt x="3880" y="380"/>
                    </a:lnTo>
                    <a:lnTo>
                      <a:pt x="4178" y="448"/>
                    </a:lnTo>
                    <a:lnTo>
                      <a:pt x="4488" y="522"/>
                    </a:lnTo>
                    <a:lnTo>
                      <a:pt x="4810" y="604"/>
                    </a:lnTo>
                    <a:lnTo>
                      <a:pt x="5144" y="694"/>
                    </a:lnTo>
                  </a:path>
                </a:pathLst>
              </a:custGeom>
              <a:noFill/>
              <a:ln w="12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26"/>
              <p:cNvSpPr>
                <a:spLocks/>
              </p:cNvSpPr>
              <p:nvPr/>
            </p:nvSpPr>
            <p:spPr bwMode="hidden">
              <a:xfrm>
                <a:off x="4156075" y="4316413"/>
                <a:ext cx="4940300" cy="927100"/>
              </a:xfrm>
              <a:custGeom>
                <a:avLst/>
                <a:gdLst/>
                <a:ahLst/>
                <a:cxnLst>
                  <a:cxn ang="0">
                    <a:pos x="0" y="584"/>
                  </a:cxn>
                  <a:cxn ang="0">
                    <a:pos x="0" y="584"/>
                  </a:cxn>
                  <a:cxn ang="0">
                    <a:pos x="90" y="560"/>
                  </a:cxn>
                  <a:cxn ang="0">
                    <a:pos x="336" y="498"/>
                  </a:cxn>
                  <a:cxn ang="0">
                    <a:pos x="506" y="456"/>
                  </a:cxn>
                  <a:cxn ang="0">
                    <a:pos x="702" y="410"/>
                  </a:cxn>
                  <a:cxn ang="0">
                    <a:pos x="920" y="360"/>
                  </a:cxn>
                  <a:cxn ang="0">
                    <a:pos x="1154" y="306"/>
                  </a:cxn>
                  <a:cxn ang="0">
                    <a:pos x="1402" y="254"/>
                  </a:cxn>
                  <a:cxn ang="0">
                    <a:pos x="1656" y="202"/>
                  </a:cxn>
                  <a:cxn ang="0">
                    <a:pos x="1916" y="154"/>
                  </a:cxn>
                  <a:cxn ang="0">
                    <a:pos x="2174" y="108"/>
                  </a:cxn>
                  <a:cxn ang="0">
                    <a:pos x="2302" y="88"/>
                  </a:cxn>
                  <a:cxn ang="0">
                    <a:pos x="2426" y="68"/>
                  </a:cxn>
                  <a:cxn ang="0">
                    <a:pos x="2550" y="52"/>
                  </a:cxn>
                  <a:cxn ang="0">
                    <a:pos x="2670" y="36"/>
                  </a:cxn>
                  <a:cxn ang="0">
                    <a:pos x="2788" y="24"/>
                  </a:cxn>
                  <a:cxn ang="0">
                    <a:pos x="2900" y="14"/>
                  </a:cxn>
                  <a:cxn ang="0">
                    <a:pos x="3008" y="6"/>
                  </a:cxn>
                  <a:cxn ang="0">
                    <a:pos x="3112" y="0"/>
                  </a:cxn>
                </a:cxnLst>
                <a:rect l="0" t="0" r="r" b="b"/>
                <a:pathLst>
                  <a:path w="3112" h="584">
                    <a:moveTo>
                      <a:pt x="0" y="584"/>
                    </a:moveTo>
                    <a:lnTo>
                      <a:pt x="0" y="584"/>
                    </a:lnTo>
                    <a:lnTo>
                      <a:pt x="90" y="560"/>
                    </a:lnTo>
                    <a:lnTo>
                      <a:pt x="336" y="498"/>
                    </a:lnTo>
                    <a:lnTo>
                      <a:pt x="506" y="456"/>
                    </a:lnTo>
                    <a:lnTo>
                      <a:pt x="702" y="410"/>
                    </a:lnTo>
                    <a:lnTo>
                      <a:pt x="920" y="360"/>
                    </a:lnTo>
                    <a:lnTo>
                      <a:pt x="1154" y="306"/>
                    </a:lnTo>
                    <a:lnTo>
                      <a:pt x="1402" y="254"/>
                    </a:lnTo>
                    <a:lnTo>
                      <a:pt x="1656" y="202"/>
                    </a:lnTo>
                    <a:lnTo>
                      <a:pt x="1916" y="154"/>
                    </a:lnTo>
                    <a:lnTo>
                      <a:pt x="2174" y="108"/>
                    </a:lnTo>
                    <a:lnTo>
                      <a:pt x="2302" y="88"/>
                    </a:lnTo>
                    <a:lnTo>
                      <a:pt x="2426" y="68"/>
                    </a:lnTo>
                    <a:lnTo>
                      <a:pt x="2550" y="52"/>
                    </a:lnTo>
                    <a:lnTo>
                      <a:pt x="2670" y="36"/>
                    </a:lnTo>
                    <a:lnTo>
                      <a:pt x="2788" y="24"/>
                    </a:lnTo>
                    <a:lnTo>
                      <a:pt x="2900" y="14"/>
                    </a:lnTo>
                    <a:lnTo>
                      <a:pt x="3008" y="6"/>
                    </a:lnTo>
                    <a:lnTo>
                      <a:pt x="3112" y="0"/>
                    </a:lnTo>
                  </a:path>
                </a:pathLst>
              </a:custGeom>
              <a:noFill/>
              <a:ln w="12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 useBgFill="1">
            <p:nvSpPr>
              <p:cNvPr id="14" name="Freeform 10"/>
              <p:cNvSpPr>
                <a:spLocks/>
              </p:cNvSpPr>
              <p:nvPr/>
            </p:nvSpPr>
            <p:spPr bwMode="hidden">
              <a:xfrm>
                <a:off x="-3878061" y="4335463"/>
                <a:ext cx="13027839" cy="1600434"/>
              </a:xfrm>
              <a:custGeom>
                <a:avLst/>
                <a:gdLst/>
                <a:ahLst/>
                <a:cxnLst>
                  <a:cxn ang="0">
                    <a:pos x="8192" y="512"/>
                  </a:cxn>
                  <a:cxn ang="0">
                    <a:pos x="8040" y="570"/>
                  </a:cxn>
                  <a:cxn ang="0">
                    <a:pos x="7878" y="620"/>
                  </a:cxn>
                  <a:cxn ang="0">
                    <a:pos x="7706" y="666"/>
                  </a:cxn>
                  <a:cxn ang="0">
                    <a:pos x="7522" y="702"/>
                  </a:cxn>
                  <a:cxn ang="0">
                    <a:pos x="7322" y="730"/>
                  </a:cxn>
                  <a:cxn ang="0">
                    <a:pos x="7106" y="750"/>
                  </a:cxn>
                  <a:cxn ang="0">
                    <a:pos x="6872" y="762"/>
                  </a:cxn>
                  <a:cxn ang="0">
                    <a:pos x="6618" y="760"/>
                  </a:cxn>
                  <a:cxn ang="0">
                    <a:pos x="6342" y="750"/>
                  </a:cxn>
                  <a:cxn ang="0">
                    <a:pos x="6042" y="726"/>
                  </a:cxn>
                  <a:cxn ang="0">
                    <a:pos x="5716" y="690"/>
                  </a:cxn>
                  <a:cxn ang="0">
                    <a:pos x="5364" y="642"/>
                  </a:cxn>
                  <a:cxn ang="0">
                    <a:pos x="4982" y="578"/>
                  </a:cxn>
                  <a:cxn ang="0">
                    <a:pos x="4568" y="500"/>
                  </a:cxn>
                  <a:cxn ang="0">
                    <a:pos x="4122" y="406"/>
                  </a:cxn>
                  <a:cxn ang="0">
                    <a:pos x="3640" y="296"/>
                  </a:cxn>
                  <a:cxn ang="0">
                    <a:pos x="3396" y="240"/>
                  </a:cxn>
                  <a:cxn ang="0">
                    <a:pos x="2934" y="148"/>
                  </a:cxn>
                  <a:cxn ang="0">
                    <a:pos x="2512" y="82"/>
                  </a:cxn>
                  <a:cxn ang="0">
                    <a:pos x="2126" y="36"/>
                  </a:cxn>
                  <a:cxn ang="0">
                    <a:pos x="1776" y="10"/>
                  </a:cxn>
                  <a:cxn ang="0">
                    <a:pos x="1462" y="0"/>
                  </a:cxn>
                  <a:cxn ang="0">
                    <a:pos x="1182" y="4"/>
                  </a:cxn>
                  <a:cxn ang="0">
                    <a:pos x="934" y="20"/>
                  </a:cxn>
                  <a:cxn ang="0">
                    <a:pos x="716" y="44"/>
                  </a:cxn>
                  <a:cxn ang="0">
                    <a:pos x="530" y="74"/>
                  </a:cxn>
                  <a:cxn ang="0">
                    <a:pos x="374" y="108"/>
                  </a:cxn>
                  <a:cxn ang="0">
                    <a:pos x="248" y="144"/>
                  </a:cxn>
                  <a:cxn ang="0">
                    <a:pos x="148" y="176"/>
                  </a:cxn>
                  <a:cxn ang="0">
                    <a:pos x="48" y="216"/>
                  </a:cxn>
                  <a:cxn ang="0">
                    <a:pos x="0" y="240"/>
                  </a:cxn>
                  <a:cxn ang="0">
                    <a:pos x="8192" y="1192"/>
                  </a:cxn>
                  <a:cxn ang="0">
                    <a:pos x="8196" y="1186"/>
                  </a:cxn>
                  <a:cxn ang="0">
                    <a:pos x="8196" y="510"/>
                  </a:cxn>
                  <a:cxn ang="0">
                    <a:pos x="8192" y="512"/>
                  </a:cxn>
                </a:cxnLst>
                <a:rect l="0" t="0" r="r" b="b"/>
                <a:pathLst>
                  <a:path w="8196" h="1192">
                    <a:moveTo>
                      <a:pt x="8192" y="512"/>
                    </a:moveTo>
                    <a:lnTo>
                      <a:pt x="8192" y="512"/>
                    </a:lnTo>
                    <a:lnTo>
                      <a:pt x="8116" y="542"/>
                    </a:lnTo>
                    <a:lnTo>
                      <a:pt x="8040" y="570"/>
                    </a:lnTo>
                    <a:lnTo>
                      <a:pt x="7960" y="596"/>
                    </a:lnTo>
                    <a:lnTo>
                      <a:pt x="7878" y="620"/>
                    </a:lnTo>
                    <a:lnTo>
                      <a:pt x="7794" y="644"/>
                    </a:lnTo>
                    <a:lnTo>
                      <a:pt x="7706" y="666"/>
                    </a:lnTo>
                    <a:lnTo>
                      <a:pt x="7616" y="684"/>
                    </a:lnTo>
                    <a:lnTo>
                      <a:pt x="7522" y="702"/>
                    </a:lnTo>
                    <a:lnTo>
                      <a:pt x="7424" y="718"/>
                    </a:lnTo>
                    <a:lnTo>
                      <a:pt x="7322" y="730"/>
                    </a:lnTo>
                    <a:lnTo>
                      <a:pt x="7216" y="742"/>
                    </a:lnTo>
                    <a:lnTo>
                      <a:pt x="7106" y="750"/>
                    </a:lnTo>
                    <a:lnTo>
                      <a:pt x="6992" y="758"/>
                    </a:lnTo>
                    <a:lnTo>
                      <a:pt x="6872" y="762"/>
                    </a:lnTo>
                    <a:lnTo>
                      <a:pt x="6748" y="762"/>
                    </a:lnTo>
                    <a:lnTo>
                      <a:pt x="6618" y="760"/>
                    </a:lnTo>
                    <a:lnTo>
                      <a:pt x="6482" y="756"/>
                    </a:lnTo>
                    <a:lnTo>
                      <a:pt x="6342" y="750"/>
                    </a:lnTo>
                    <a:lnTo>
                      <a:pt x="6196" y="740"/>
                    </a:lnTo>
                    <a:lnTo>
                      <a:pt x="6042" y="726"/>
                    </a:lnTo>
                    <a:lnTo>
                      <a:pt x="5882" y="710"/>
                    </a:lnTo>
                    <a:lnTo>
                      <a:pt x="5716" y="690"/>
                    </a:lnTo>
                    <a:lnTo>
                      <a:pt x="5544" y="668"/>
                    </a:lnTo>
                    <a:lnTo>
                      <a:pt x="5364" y="642"/>
                    </a:lnTo>
                    <a:lnTo>
                      <a:pt x="5176" y="612"/>
                    </a:lnTo>
                    <a:lnTo>
                      <a:pt x="4982" y="578"/>
                    </a:lnTo>
                    <a:lnTo>
                      <a:pt x="4778" y="540"/>
                    </a:lnTo>
                    <a:lnTo>
                      <a:pt x="4568" y="500"/>
                    </a:lnTo>
                    <a:lnTo>
                      <a:pt x="4348" y="454"/>
                    </a:lnTo>
                    <a:lnTo>
                      <a:pt x="4122" y="406"/>
                    </a:lnTo>
                    <a:lnTo>
                      <a:pt x="3886" y="354"/>
                    </a:lnTo>
                    <a:lnTo>
                      <a:pt x="3640" y="296"/>
                    </a:lnTo>
                    <a:lnTo>
                      <a:pt x="3640" y="296"/>
                    </a:lnTo>
                    <a:lnTo>
                      <a:pt x="3396" y="240"/>
                    </a:lnTo>
                    <a:lnTo>
                      <a:pt x="3160" y="192"/>
                    </a:lnTo>
                    <a:lnTo>
                      <a:pt x="2934" y="148"/>
                    </a:lnTo>
                    <a:lnTo>
                      <a:pt x="2718" y="112"/>
                    </a:lnTo>
                    <a:lnTo>
                      <a:pt x="2512" y="82"/>
                    </a:lnTo>
                    <a:lnTo>
                      <a:pt x="2314" y="56"/>
                    </a:lnTo>
                    <a:lnTo>
                      <a:pt x="2126" y="36"/>
                    </a:lnTo>
                    <a:lnTo>
                      <a:pt x="1948" y="20"/>
                    </a:lnTo>
                    <a:lnTo>
                      <a:pt x="1776" y="10"/>
                    </a:lnTo>
                    <a:lnTo>
                      <a:pt x="1616" y="2"/>
                    </a:lnTo>
                    <a:lnTo>
                      <a:pt x="1462" y="0"/>
                    </a:lnTo>
                    <a:lnTo>
                      <a:pt x="1318" y="0"/>
                    </a:lnTo>
                    <a:lnTo>
                      <a:pt x="1182" y="4"/>
                    </a:lnTo>
                    <a:lnTo>
                      <a:pt x="1054" y="10"/>
                    </a:lnTo>
                    <a:lnTo>
                      <a:pt x="934" y="20"/>
                    </a:lnTo>
                    <a:lnTo>
                      <a:pt x="822" y="30"/>
                    </a:lnTo>
                    <a:lnTo>
                      <a:pt x="716" y="44"/>
                    </a:lnTo>
                    <a:lnTo>
                      <a:pt x="620" y="58"/>
                    </a:lnTo>
                    <a:lnTo>
                      <a:pt x="530" y="74"/>
                    </a:lnTo>
                    <a:lnTo>
                      <a:pt x="450" y="92"/>
                    </a:lnTo>
                    <a:lnTo>
                      <a:pt x="374" y="108"/>
                    </a:lnTo>
                    <a:lnTo>
                      <a:pt x="308" y="126"/>
                    </a:lnTo>
                    <a:lnTo>
                      <a:pt x="248" y="144"/>
                    </a:lnTo>
                    <a:lnTo>
                      <a:pt x="194" y="160"/>
                    </a:lnTo>
                    <a:lnTo>
                      <a:pt x="148" y="176"/>
                    </a:lnTo>
                    <a:lnTo>
                      <a:pt x="108" y="192"/>
                    </a:lnTo>
                    <a:lnTo>
                      <a:pt x="48" y="216"/>
                    </a:lnTo>
                    <a:lnTo>
                      <a:pt x="12" y="234"/>
                    </a:lnTo>
                    <a:lnTo>
                      <a:pt x="0" y="240"/>
                    </a:lnTo>
                    <a:lnTo>
                      <a:pt x="0" y="1192"/>
                    </a:lnTo>
                    <a:lnTo>
                      <a:pt x="8192" y="1192"/>
                    </a:lnTo>
                    <a:lnTo>
                      <a:pt x="8192" y="1192"/>
                    </a:lnTo>
                    <a:lnTo>
                      <a:pt x="8196" y="1186"/>
                    </a:lnTo>
                    <a:lnTo>
                      <a:pt x="8196" y="1186"/>
                    </a:lnTo>
                    <a:lnTo>
                      <a:pt x="8196" y="510"/>
                    </a:lnTo>
                    <a:lnTo>
                      <a:pt x="8196" y="510"/>
                    </a:lnTo>
                    <a:lnTo>
                      <a:pt x="8192" y="512"/>
                    </a:lnTo>
                    <a:lnTo>
                      <a:pt x="8192" y="512"/>
                    </a:lnTo>
                    <a:close/>
                  </a:path>
                </a:pathLst>
              </a:custGeom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4950" y="8657175"/>
            <a:ext cx="1543050" cy="486832"/>
          </a:xfrm>
          <a:prstGeom prst="rect">
            <a:avLst/>
          </a:prstGeom>
        </p:spPr>
        <p:txBody>
          <a:bodyPr lIns="91418" tIns="45710" rIns="91418" bIns="45710"/>
          <a:lstStyle>
            <a:lvl1pPr algn="r">
              <a:defRPr/>
            </a:lvl1pPr>
          </a:lstStyle>
          <a:p>
            <a:fld id="{1614EE02-FA53-4093-BBD5-52F13F3346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7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180" rtl="0" eaLnBrk="1" latinLnBrk="0" hangingPunct="1">
        <a:lnSpc>
          <a:spcPct val="90000"/>
        </a:lnSpc>
        <a:spcBef>
          <a:spcPct val="0"/>
        </a:spcBef>
        <a:buNone/>
        <a:defRPr lang="en-US" sz="2900" kern="1200" dirty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546" indent="-228546" algn="l" defTabSz="914180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37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28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19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10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01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90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83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4" indent="-228546" algn="l" defTabSz="9141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80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3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4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4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5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6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8" algn="l" defTabSz="91418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4300" y="931003"/>
            <a:ext cx="6582037" cy="1184665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txBody>
          <a:bodyPr lIns="91418" tIns="45710" rIns="91418" bIns="4571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Several training fellowships available </a:t>
            </a:r>
            <a:endParaRPr lang="en-US" sz="20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Division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of Imaging,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Diagnostics, and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Software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Reliability</a:t>
            </a:r>
          </a:p>
          <a:p>
            <a:r>
              <a:rPr lang="en-US" sz="2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Office of Science and Engineering Laboratories, Center for 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</a:rPr>
              <a:t>Devices </a:t>
            </a:r>
            <a:r>
              <a:rPr lang="en-US" sz="2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and Radiological Health, Food &amp; Drug Administration</a:t>
            </a:r>
            <a:endParaRPr lang="en-US" sz="2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74" y="8512629"/>
            <a:ext cx="430463" cy="507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0994" y="7438204"/>
            <a:ext cx="5861572" cy="1147373"/>
          </a:xfrm>
          <a:prstGeom prst="rect">
            <a:avLst/>
          </a:prstGeom>
        </p:spPr>
        <p:txBody>
          <a:bodyPr lIns="91418" tIns="45710" rIns="91418" bIns="4571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1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Paid </a:t>
            </a:r>
            <a:r>
              <a:rPr lang="en-US" sz="1100" b="1" dirty="0">
                <a:solidFill>
                  <a:schemeClr val="tx1"/>
                </a:solidFill>
                <a:latin typeface="Calibri" panose="020F0502020204030204" pitchFamily="34" charset="0"/>
              </a:rPr>
              <a:t>summer internships are </a:t>
            </a:r>
            <a:r>
              <a:rPr lang="en-US" sz="11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available </a:t>
            </a:r>
            <a:r>
              <a:rPr lang="en-US" sz="1100" b="1" dirty="0">
                <a:solidFill>
                  <a:schemeClr val="tx1"/>
                </a:solidFill>
                <a:latin typeface="Calibri" panose="020F0502020204030204" pitchFamily="34" charset="0"/>
              </a:rPr>
              <a:t>for most of the projects</a:t>
            </a:r>
            <a:r>
              <a:rPr lang="en-US" sz="11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!</a:t>
            </a:r>
          </a:p>
          <a:p>
            <a:pPr algn="l"/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candidates will join a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medical imaging research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group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with a regulatory focus.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DIDSR laboratories are located in the White Oak campus in metropolitan DC with multiple opportunities for training within and outside the FDA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laboratories. All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positions are for 1 year subject to renewal depending on funding and performance.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Interested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candidates should send an email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to </a:t>
            </a:r>
          </a:p>
          <a:p>
            <a:pPr algn="l"/>
            <a:r>
              <a:rPr lang="en-US" sz="11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To-Oanh Pham </a:t>
            </a:r>
            <a:r>
              <a:rPr lang="en-US" sz="1100" b="1" dirty="0">
                <a:solidFill>
                  <a:schemeClr val="tx1"/>
                </a:solidFill>
                <a:latin typeface="Calibri" panose="020F0502020204030204" pitchFamily="34" charset="0"/>
              </a:rPr>
              <a:t>&lt;To-Oanh.Pham@fda.hhs.gov&gt;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with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 resume/CV and the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name and contact information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of three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references. Please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use the words “</a:t>
            </a:r>
            <a:r>
              <a:rPr lang="en-US" sz="1100" b="1" dirty="0">
                <a:solidFill>
                  <a:schemeClr val="tx1"/>
                </a:solidFill>
                <a:latin typeface="Calibri" panose="020F0502020204030204" pitchFamily="34" charset="0"/>
              </a:rPr>
              <a:t>DIDSR fellowships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” in the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subject field.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1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6017" y="2187390"/>
            <a:ext cx="6366804" cy="5074023"/>
          </a:xfrm>
          <a:prstGeom prst="rect">
            <a:avLst/>
          </a:prstGeom>
        </p:spPr>
        <p:txBody>
          <a:bodyPr lIns="91418" tIns="45710" rIns="91418" bIns="45710" numCol="2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Visualization and Displays for Color Medical Imaging.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Qualifications: Engineering, physics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, computer science, or optics, and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interest/knowledge in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hardware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and software programming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Experience in spectroscopy desirable.</a:t>
            </a: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Reader Studies</a:t>
            </a:r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Qualifications: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Statistics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, applied mathematics,  or related fields with relevant experience. Experience with statistical methods in diagnostic medicine and computer programming (R, C, or </a:t>
            </a:r>
            <a:r>
              <a:rPr lang="en-US" sz="1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Matlab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 desirable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. Experience with adaptive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trial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designs is a plus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Virtual Imaging Clinical Studies.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Qualifications: Physics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engineering, computer science, image analysis,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and interests in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computer modeling and simulation. Experience running and analyzing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(in silico or human)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studies including reader modeling desirable.</a:t>
            </a: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Quantitative Imaging Tools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 Qualifications: Physics, image/signal processing, mathematics, and biomedical/electrical engineering.  Experience in statistics, CT imaging and coding desirable (C/C++/</a:t>
            </a:r>
            <a:r>
              <a:rPr lang="en-US" sz="1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Matlab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/R).</a:t>
            </a: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Deep Learning and Compact Feature Representations for Medical Image Analysis.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Qualifications: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Computer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science or electrical engineering or machine learning, strong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Python programming skills. Background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in deep learning and convolutional neural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nets is desirable.</a:t>
            </a: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Objective Quality Metrics for Assessment of Effect of </a:t>
            </a:r>
            <a:r>
              <a:rPr lang="en-US" sz="12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Lossy</a:t>
            </a: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Compression in Digital Mammography.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Qualifications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Electrical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engineering or biomedical engineering, strong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programming skills,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familiarity with existing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physical or computational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breast phantoms and image quality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assessment using objective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metrics are desirable.</a:t>
            </a: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Computational </a:t>
            </a:r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</a:rPr>
              <a:t>Lesion Insertion and Computer-Aided </a:t>
            </a: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Diagnosis.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Qualifications: Image analysis, imaging physics, computer science. Experience in pattern recognition, statistical model development, and computer simulation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methods desirable.</a:t>
            </a: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r>
              <a:rPr lang="en-US" sz="12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Imaging Biology With Coherent  X-ray Scattering.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Qualifications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sz="1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bioimaging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bioengineering, physics, biophysics, physics.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Experience in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biomolecular and structural characterization methods desirable.</a:t>
            </a:r>
            <a:endParaRPr lang="en-US" sz="12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l">
              <a:lnSpc>
                <a:spcPct val="100000"/>
              </a:lnSpc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just"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just"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just"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just"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just"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just"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39713" indent="-114300" algn="just"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28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5845</TotalTime>
  <Words>410</Words>
  <Application>Microsoft Office PowerPoint</Application>
  <PresentationFormat>Letter Paper (8.5x11 in)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RF-Induced Heating:  Regulatory Research in the FDA Office of Science and Engineering</dc:title>
  <dc:creator>EXX_Public</dc:creator>
  <cp:lastModifiedBy>user</cp:lastModifiedBy>
  <cp:revision>526</cp:revision>
  <dcterms:created xsi:type="dcterms:W3CDTF">2014-09-04T14:59:23Z</dcterms:created>
  <dcterms:modified xsi:type="dcterms:W3CDTF">2016-04-07T21:17:53Z</dcterms:modified>
</cp:coreProperties>
</file>